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64" r:id="rId2"/>
    <p:sldId id="295" r:id="rId3"/>
    <p:sldId id="301" r:id="rId4"/>
    <p:sldId id="266" r:id="rId5"/>
    <p:sldId id="296" r:id="rId6"/>
    <p:sldId id="297" r:id="rId7"/>
    <p:sldId id="298" r:id="rId8"/>
    <p:sldId id="299" r:id="rId9"/>
    <p:sldId id="300" r:id="rId10"/>
    <p:sldId id="304" r:id="rId11"/>
    <p:sldId id="274" r:id="rId12"/>
    <p:sldId id="305" r:id="rId13"/>
    <p:sldId id="270" r:id="rId14"/>
    <p:sldId id="302" r:id="rId15"/>
    <p:sldId id="273" r:id="rId16"/>
    <p:sldId id="303" r:id="rId17"/>
    <p:sldId id="306" r:id="rId18"/>
    <p:sldId id="269" r:id="rId19"/>
    <p:sldId id="307" r:id="rId20"/>
    <p:sldId id="310" r:id="rId21"/>
    <p:sldId id="308" r:id="rId22"/>
    <p:sldId id="271" r:id="rId23"/>
    <p:sldId id="309" r:id="rId24"/>
    <p:sldId id="311" r:id="rId25"/>
    <p:sldId id="267" r:id="rId26"/>
    <p:sldId id="312" r:id="rId27"/>
    <p:sldId id="314" r:id="rId28"/>
    <p:sldId id="313" r:id="rId29"/>
    <p:sldId id="268" r:id="rId30"/>
    <p:sldId id="315" r:id="rId31"/>
    <p:sldId id="272" r:id="rId32"/>
    <p:sldId id="316" r:id="rId33"/>
    <p:sldId id="317" r:id="rId34"/>
    <p:sldId id="275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08AC5"/>
    <a:srgbClr val="9997AA"/>
    <a:srgbClr val="BCBCC6"/>
    <a:srgbClr val="093C71"/>
    <a:srgbClr val="9596AA"/>
    <a:srgbClr val="7B7C95"/>
    <a:srgbClr val="A09CAE"/>
    <a:srgbClr val="8B92A7"/>
    <a:srgbClr val="FC6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306" autoAdjust="0"/>
  </p:normalViewPr>
  <p:slideViewPr>
    <p:cSldViewPr snapToGrid="0">
      <p:cViewPr varScale="1">
        <p:scale>
          <a:sx n="61" d="100"/>
          <a:sy n="61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29302D-D59F-4ADA-8463-C8694A3F0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8ABF9-098D-4C37-BAF4-1925B983DF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5242-2212-4B22-BE3C-F0A15361F28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0C678-36D4-4C3C-B496-ECB67B240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8117B-31DB-4FA6-9D63-625AEBB5F0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B9F7-53CE-43C0-B81E-12F6BB11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2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09E24-1ABA-4065-A3CA-D39B5BC665A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42175-4D1F-475A-9187-2847DB30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the default font for any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2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two parts of the same document in different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8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Living TOC – if styled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5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to use AutoText – start typing name &amp; hit F3 to insert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Show below ribbon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right click to add more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commands to add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8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formatting for blank documents (Normal.dotm)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font and paragraph settings for Normal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6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font and paragraph settings for Normal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used to change page formatting: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size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orientation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headers &amp; footers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margins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examples: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different page numbering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different top margin on first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4 headers &amp; footers per section: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default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first page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odd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even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cut the link to change between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Continuous section break – different margin on either side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5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two parts of the document at once – in one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2175-4D1F-475A-9187-2847DB30A0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6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820AF8-6EDB-49F0-9278-26A0B0053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25725" r="6865" b="47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444589-F258-4FF3-9329-37ED289C7A8D}"/>
              </a:ext>
            </a:extLst>
          </p:cNvPr>
          <p:cNvSpPr txBox="1"/>
          <p:nvPr userDrawn="1"/>
        </p:nvSpPr>
        <p:spPr>
          <a:xfrm>
            <a:off x="4188015" y="6330982"/>
            <a:ext cx="80039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9997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SMART BUSINESS STRATEGIES FOR THE LEGAL WORLD.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2218C-3E6B-4A7D-83FE-5B92B396FB73}"/>
              </a:ext>
            </a:extLst>
          </p:cNvPr>
          <p:cNvSpPr txBox="1"/>
          <p:nvPr userDrawn="1"/>
        </p:nvSpPr>
        <p:spPr>
          <a:xfrm>
            <a:off x="6840833" y="1760977"/>
            <a:ext cx="477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8AC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EXPERIENCED</a:t>
            </a:r>
            <a:r>
              <a:rPr lang="en-US" sz="1800" b="1" dirty="0">
                <a:solidFill>
                  <a:srgbClr val="E6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1800" b="1" dirty="0">
                <a:solidFill>
                  <a:srgbClr val="008AC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CREATIVE</a:t>
            </a:r>
            <a:r>
              <a:rPr lang="en-US" sz="1800" b="1" dirty="0">
                <a:solidFill>
                  <a:srgbClr val="E6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1800" b="1" dirty="0">
                <a:solidFill>
                  <a:srgbClr val="008AC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CONNECTED</a:t>
            </a:r>
            <a:r>
              <a:rPr lang="en-US" sz="1800" b="1" dirty="0">
                <a:solidFill>
                  <a:srgbClr val="E6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C8208A-5205-4858-9C69-DB5F4859B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8201" y="2785094"/>
            <a:ext cx="7543800" cy="1638174"/>
          </a:xfrm>
          <a:prstGeom prst="rect">
            <a:avLst/>
          </a:prstGeom>
          <a:solidFill>
            <a:srgbClr val="008AC5"/>
          </a:solidFill>
          <a:ln w="31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383E9A-9A7F-47B4-A2AF-ACE2843AE5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97" y="587436"/>
            <a:ext cx="3314703" cy="9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9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3999"/>
            <a:ext cx="4011084" cy="49450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93C7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00"/>
            <a:ext cx="6815667" cy="4602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3600"/>
            <a:ext cx="4011084" cy="39925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FB76-80A1-48B0-814B-1608F23DBD7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FB76-80A1-48B0-814B-1608F23DBD7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0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2"/>
            <a:ext cx="121920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0"/>
            <a:ext cx="2743200" cy="460216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0"/>
            <a:ext cx="8026400" cy="46021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47977"/>
            <a:ext cx="11582400" cy="103822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97D2-1DFA-43B5-B015-53F43B106CC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080C-2D86-4BE7-A84E-6A02FDEA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8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915698"/>
            <a:ext cx="11145157" cy="3589752"/>
          </a:xfrm>
        </p:spPr>
        <p:txBody>
          <a:bodyPr>
            <a:normAutofit/>
          </a:bodyPr>
          <a:lstStyle>
            <a:lvl1pPr marL="742950" indent="-7429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36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71550" indent="-5143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428750" indent="-5143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833562" indent="-45720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286000" indent="-45720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96065B3-84FB-4BB7-91DE-BE6E8A712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12192000" cy="1371601"/>
          </a:xfrm>
          <a:prstGeom prst="rect">
            <a:avLst/>
          </a:prstGeo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vert="horz" lIns="91440" tIns="45720" rIns="91440" bIns="45720" rtlCol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FB5A9-C40D-4398-9634-6ADDD23639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356" y="5718989"/>
            <a:ext cx="1031564" cy="9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6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915698"/>
            <a:ext cx="11145157" cy="3589752"/>
          </a:xfrm>
        </p:spPr>
        <p:txBody>
          <a:bodyPr>
            <a:normAutofit/>
          </a:bodyPr>
          <a:lstStyle>
            <a:lvl1pPr marL="742950" indent="-7429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71550" indent="-5143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428750" indent="-5143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833562" indent="-45720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286000" indent="-45720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96065B3-84FB-4BB7-91DE-BE6E8A712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12192000" cy="137160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>
              <a:defRPr sz="5400">
                <a:solidFill>
                  <a:srgbClr val="008AC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9F877-19C6-4A7E-B9AC-CC3D2FFCCD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356" y="5718989"/>
            <a:ext cx="1031564" cy="9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915698"/>
            <a:ext cx="11145157" cy="3589752"/>
          </a:xfrm>
        </p:spPr>
        <p:txBody>
          <a:bodyPr>
            <a:normAutofit/>
          </a:bodyPr>
          <a:lstStyle>
            <a:lvl1pPr marL="742950" indent="-7429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71550" indent="-5143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428750" indent="-51435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833562" indent="-45720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286000" indent="-457200"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96065B3-84FB-4BB7-91DE-BE6E8A712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12192000" cy="137160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>
              <a:defRPr sz="5400">
                <a:solidFill>
                  <a:srgbClr val="E6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9F877-19C6-4A7E-B9AC-CC3D2FFCCD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356" y="5718989"/>
            <a:ext cx="1031564" cy="9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F9B1A-9A11-4E3D-8176-D5AFBAE0F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38" b="15153"/>
          <a:stretch/>
        </p:blipFill>
        <p:spPr>
          <a:xfrm flipV="1">
            <a:off x="-1" y="-333830"/>
            <a:ext cx="12192001" cy="719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67657"/>
            <a:ext cx="7315199" cy="695779"/>
          </a:xfrm>
          <a:prstGeom prst="rect">
            <a:avLst/>
          </a:prstGeom>
          <a:solidFill>
            <a:srgbClr val="E60000"/>
          </a:solidFill>
        </p:spPr>
        <p:txBody>
          <a:bodyPr anchor="t">
            <a:noAutofit/>
          </a:bodyPr>
          <a:lstStyle>
            <a:lvl1pPr algn="ctr">
              <a:defRPr sz="4000" b="0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12587-2EBC-4329-A455-04B1DBFC4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r="70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6629" y="1727701"/>
            <a:ext cx="6955971" cy="1701299"/>
          </a:xfrm>
          <a:custGeom>
            <a:avLst/>
            <a:gdLst>
              <a:gd name="connsiteX0" fmla="*/ 0 w 5863771"/>
              <a:gd name="connsiteY0" fmla="*/ 0 h 754743"/>
              <a:gd name="connsiteX1" fmla="*/ 5863771 w 5863771"/>
              <a:gd name="connsiteY1" fmla="*/ 0 h 754743"/>
              <a:gd name="connsiteX2" fmla="*/ 5863771 w 5863771"/>
              <a:gd name="connsiteY2" fmla="*/ 754743 h 754743"/>
              <a:gd name="connsiteX3" fmla="*/ 0 w 5863771"/>
              <a:gd name="connsiteY3" fmla="*/ 754743 h 754743"/>
              <a:gd name="connsiteX4" fmla="*/ 0 w 5863771"/>
              <a:gd name="connsiteY4" fmla="*/ 0 h 754743"/>
              <a:gd name="connsiteX0" fmla="*/ 0 w 5965371"/>
              <a:gd name="connsiteY0" fmla="*/ 0 h 754743"/>
              <a:gd name="connsiteX1" fmla="*/ 5863771 w 5965371"/>
              <a:gd name="connsiteY1" fmla="*/ 0 h 754743"/>
              <a:gd name="connsiteX2" fmla="*/ 5965371 w 5965371"/>
              <a:gd name="connsiteY2" fmla="*/ 740229 h 754743"/>
              <a:gd name="connsiteX3" fmla="*/ 0 w 5965371"/>
              <a:gd name="connsiteY3" fmla="*/ 754743 h 754743"/>
              <a:gd name="connsiteX4" fmla="*/ 0 w 5965371"/>
              <a:gd name="connsiteY4" fmla="*/ 0 h 754743"/>
              <a:gd name="connsiteX0" fmla="*/ 0 w 5965371"/>
              <a:gd name="connsiteY0" fmla="*/ 43542 h 798285"/>
              <a:gd name="connsiteX1" fmla="*/ 5921828 w 5965371"/>
              <a:gd name="connsiteY1" fmla="*/ 0 h 798285"/>
              <a:gd name="connsiteX2" fmla="*/ 5965371 w 5965371"/>
              <a:gd name="connsiteY2" fmla="*/ 783771 h 798285"/>
              <a:gd name="connsiteX3" fmla="*/ 0 w 5965371"/>
              <a:gd name="connsiteY3" fmla="*/ 798285 h 798285"/>
              <a:gd name="connsiteX4" fmla="*/ 0 w 5965371"/>
              <a:gd name="connsiteY4" fmla="*/ 43542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371" h="798285">
                <a:moveTo>
                  <a:pt x="0" y="43542"/>
                </a:moveTo>
                <a:lnTo>
                  <a:pt x="5921828" y="0"/>
                </a:lnTo>
                <a:lnTo>
                  <a:pt x="5965371" y="783771"/>
                </a:lnTo>
                <a:lnTo>
                  <a:pt x="0" y="798285"/>
                </a:lnTo>
                <a:lnTo>
                  <a:pt x="0" y="43542"/>
                </a:lnTo>
                <a:close/>
              </a:path>
            </a:pathLst>
          </a:custGeom>
          <a:noFill/>
        </p:spPr>
        <p:txBody>
          <a:bodyPr anchor="t">
            <a:noAutofit/>
          </a:bodyPr>
          <a:lstStyle>
            <a:lvl1pPr algn="ctr">
              <a:defRPr sz="8800" b="0" cap="all">
                <a:gradFill flip="none" rotWithShape="1">
                  <a:gsLst>
                    <a:gs pos="0">
                      <a:srgbClr val="008AC5">
                        <a:shade val="30000"/>
                        <a:satMod val="115000"/>
                      </a:srgbClr>
                    </a:gs>
                    <a:gs pos="50000">
                      <a:srgbClr val="008AC5">
                        <a:shade val="67500"/>
                        <a:satMod val="115000"/>
                      </a:srgbClr>
                    </a:gs>
                    <a:gs pos="100000">
                      <a:srgbClr val="008AC5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3931B6-F5BB-459C-AA34-702EC17F7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159" y="294606"/>
            <a:ext cx="1542839" cy="14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2"/>
            <a:ext cx="121920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2"/>
            <a:ext cx="121920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2"/>
            <a:ext cx="121920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FAB-581C-437C-B764-4A1BACFC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  <a:gs pos="9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FB76-80A1-48B0-814B-1608F23DBD7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B5FAB-581C-437C-B764-4A1BACFC1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C537B47-E20F-4045-A401-B87E5DED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  <a:prstGeom prst="rect">
            <a:avLst/>
          </a:prstGeom>
          <a:gradFill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2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63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b="0" kern="1200">
          <a:solidFill>
            <a:schemeClr val="bg1"/>
          </a:solidFill>
          <a:effectLst/>
          <a:latin typeface="Impact" panose="020B0806030902050204" pitchFamily="34" charset="0"/>
          <a:ea typeface="+mj-ea"/>
          <a:cs typeface="+mj-cs"/>
        </a:defRPr>
      </a:lvl1pPr>
    </p:titleStyle>
    <p:bodyStyle>
      <a:lvl1pPr marL="511175" indent="-511175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Tx/>
        <a:buBlip>
          <a:blip r:embed="rId17"/>
        </a:buBlip>
        <a:defRPr sz="3200" b="1" kern="1200">
          <a:solidFill>
            <a:srgbClr val="093C7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855663" indent="-3937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Tx/>
        <a:buBlip>
          <a:blip r:embed="rId17"/>
        </a:buBlip>
        <a:defRPr sz="2800" b="1" kern="1200">
          <a:solidFill>
            <a:srgbClr val="093C7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258888" indent="-344488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Tx/>
        <a:buBlip>
          <a:blip r:embed="rId17"/>
        </a:buBlip>
        <a:defRPr sz="2400" b="1" kern="1200">
          <a:solidFill>
            <a:srgbClr val="093C7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770063" indent="-344488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Tx/>
        <a:buBlip>
          <a:blip r:embed="rId17"/>
        </a:buBlip>
        <a:defRPr sz="2000" b="1" kern="1200">
          <a:solidFill>
            <a:srgbClr val="093C7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232025" indent="-403225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Tx/>
        <a:buBlip>
          <a:blip r:embed="rId17"/>
        </a:buBlip>
        <a:defRPr sz="2000" b="1" kern="1200">
          <a:solidFill>
            <a:srgbClr val="093C7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D776-D789-463A-A25C-DCF1E542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Power Hour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3D33C-7CFA-4516-8980-4D5B09225431}"/>
              </a:ext>
            </a:extLst>
          </p:cNvPr>
          <p:cNvSpPr txBox="1"/>
          <p:nvPr/>
        </p:nvSpPr>
        <p:spPr>
          <a:xfrm>
            <a:off x="6197377" y="4734553"/>
            <a:ext cx="444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93C7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Debbie Foster &amp; Danielle DavisRoe</a:t>
            </a:r>
          </a:p>
        </p:txBody>
      </p:sp>
    </p:spTree>
    <p:extLst>
      <p:ext uri="{BB962C8B-B14F-4D97-AF65-F5344CB8AC3E}">
        <p14:creationId xmlns:p14="http://schemas.microsoft.com/office/powerpoint/2010/main" val="231609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CE85-D744-46B9-9B39-F287080B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Default Document Font</a:t>
            </a:r>
          </a:p>
        </p:txBody>
      </p:sp>
    </p:spTree>
    <p:extLst>
      <p:ext uri="{BB962C8B-B14F-4D97-AF65-F5344CB8AC3E}">
        <p14:creationId xmlns:p14="http://schemas.microsoft.com/office/powerpoint/2010/main" val="30583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EC6A-533A-4038-8EB3-E8CADB77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 Default Document Font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EBF08-3B1A-4EBD-B7AD-10F81D9EF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04" y="1474284"/>
            <a:ext cx="8726792" cy="5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8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C838-6A9C-49B6-BD38-C8660D0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 PARAGRAPH FORMATTING</a:t>
            </a:r>
          </a:p>
        </p:txBody>
      </p:sp>
    </p:spTree>
    <p:extLst>
      <p:ext uri="{BB962C8B-B14F-4D97-AF65-F5344CB8AC3E}">
        <p14:creationId xmlns:p14="http://schemas.microsoft.com/office/powerpoint/2010/main" val="206551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D2C3-03CF-4851-8A4C-53FA5EAA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 Paragraph Formatting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0C054-A3C3-4FA7-B8B1-44CC2922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333" y="1472954"/>
            <a:ext cx="5933333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6B0A-3E10-43E4-82AA-FD6FA0E1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4: Default Formatting</a:t>
            </a:r>
          </a:p>
        </p:txBody>
      </p:sp>
    </p:spTree>
    <p:extLst>
      <p:ext uri="{BB962C8B-B14F-4D97-AF65-F5344CB8AC3E}">
        <p14:creationId xmlns:p14="http://schemas.microsoft.com/office/powerpoint/2010/main" val="78202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2331-2C2C-489F-A6E7-9C536F42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4: Default Formatting - Font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9C874-B6CB-435C-953F-80BF4DF8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706" y="1525144"/>
            <a:ext cx="8358588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2331-2C2C-489F-A6E7-9C536F42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4: Default Formatting - Paragraph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187E2-5DA4-42B0-9477-9B8D20785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013" y="1451499"/>
            <a:ext cx="5253974" cy="51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7294-B16C-4ABF-AEDA-27A4DCFD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Section Breaks</a:t>
            </a:r>
          </a:p>
        </p:txBody>
      </p:sp>
    </p:spTree>
    <p:extLst>
      <p:ext uri="{BB962C8B-B14F-4D97-AF65-F5344CB8AC3E}">
        <p14:creationId xmlns:p14="http://schemas.microsoft.com/office/powerpoint/2010/main" val="225346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2BB4-BBAD-4240-A767-4EB6DCA1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Section Breaks - Why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B82CB-2F23-44BC-BFE4-28A72D91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43" y="1509518"/>
            <a:ext cx="4885714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08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2BB4-BBAD-4240-A767-4EB6DCA1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Section Breaks – Headers and Footers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8A52E-A1C7-4ACD-8844-61AA5C0A9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1479655"/>
            <a:ext cx="10800000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944B-D423-493F-A2A7-9367E31D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161"/>
            <a:ext cx="12192000" cy="960438"/>
          </a:xfrm>
        </p:spPr>
        <p:txBody>
          <a:bodyPr/>
          <a:lstStyle/>
          <a:p>
            <a:r>
              <a:rPr lang="en-US" dirty="0"/>
              <a:t>Word </a:t>
            </a:r>
            <a:r>
              <a:rPr lang="en-US"/>
              <a:t>Power Hour: Top 10 Tips &amp; Tricks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9FD2-B568-4805-8D99-5671FCDFD9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Fix Settings</a:t>
            </a:r>
          </a:p>
          <a:p>
            <a:r>
              <a:rPr lang="en-US" dirty="0"/>
              <a:t>Default Document Font</a:t>
            </a:r>
          </a:p>
          <a:p>
            <a:r>
              <a:rPr lang="en-US" dirty="0"/>
              <a:t>Paragraph Formatting</a:t>
            </a:r>
          </a:p>
          <a:p>
            <a:r>
              <a:rPr lang="en-US" dirty="0"/>
              <a:t>Default Formatting</a:t>
            </a:r>
          </a:p>
          <a:p>
            <a:r>
              <a:rPr lang="en-US" dirty="0"/>
              <a:t>Section Breaks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0B47D-260D-432B-918C-92156C6AA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Page Numbering</a:t>
            </a:r>
          </a:p>
          <a:p>
            <a:r>
              <a:rPr lang="en-US" dirty="0"/>
              <a:t>Viewing Documents</a:t>
            </a:r>
          </a:p>
          <a:p>
            <a:r>
              <a:rPr lang="en-US" dirty="0"/>
              <a:t>Keyboard Shortcuts</a:t>
            </a:r>
          </a:p>
          <a:p>
            <a:r>
              <a:rPr lang="en-US" dirty="0"/>
              <a:t>Quick Parts</a:t>
            </a:r>
          </a:p>
          <a:p>
            <a:r>
              <a:rPr lang="en-US" dirty="0"/>
              <a:t>Quick Access Toolbar</a:t>
            </a:r>
          </a:p>
        </p:txBody>
      </p:sp>
    </p:spTree>
    <p:extLst>
      <p:ext uri="{BB962C8B-B14F-4D97-AF65-F5344CB8AC3E}">
        <p14:creationId xmlns:p14="http://schemas.microsoft.com/office/powerpoint/2010/main" val="249126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8CE0-7C7B-450C-9C2C-C1EB5718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Section Breaks – Different Top Margin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D4B12-83D6-4CCC-8733-E363B068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857" y="1898963"/>
            <a:ext cx="7314286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112-CD1E-4DF0-82C9-8D347BFB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6: Page Numbering</a:t>
            </a:r>
          </a:p>
        </p:txBody>
      </p:sp>
    </p:spTree>
    <p:extLst>
      <p:ext uri="{BB962C8B-B14F-4D97-AF65-F5344CB8AC3E}">
        <p14:creationId xmlns:p14="http://schemas.microsoft.com/office/powerpoint/2010/main" val="309108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1780D-9584-45BF-9708-7441C83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6: Page Numbering – Current 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04D0E-3A92-420C-A133-62FA15E3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00" y="2567812"/>
            <a:ext cx="2600000" cy="2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3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81BE-AD8B-4C62-BD49-41C25342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6: Page Numbering - Formatting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1485B-13E5-444D-8E05-884118A3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14" y="1751600"/>
            <a:ext cx="5628571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8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78D2-D101-4A13-8F95-682AB16B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7: Viewing Documents</a:t>
            </a:r>
          </a:p>
        </p:txBody>
      </p:sp>
    </p:spTree>
    <p:extLst>
      <p:ext uri="{BB962C8B-B14F-4D97-AF65-F5344CB8AC3E}">
        <p14:creationId xmlns:p14="http://schemas.microsoft.com/office/powerpoint/2010/main" val="664275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B5D6-5758-47CB-8EBD-C2A8882D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7: Viewing Documents – Split Pane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5ACA5-A8D4-4E2E-A2F5-6A8BBFCF2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381" y="1481363"/>
            <a:ext cx="7895238" cy="1161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18434-0F88-4074-A7C1-9DA01AD21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428" y="2907328"/>
            <a:ext cx="5657143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6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08F7-CD28-4E81-9593-0EAAC8FE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7: Viewing Documents – New Window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88D57-73ED-4606-9E8D-0201D5908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05" y="1574616"/>
            <a:ext cx="7876190" cy="115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490D0-49AB-4666-AC8A-312750E6A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28" y="2822200"/>
            <a:ext cx="6821744" cy="37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5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45FA-2751-4493-9BB7-A82586C8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7: Viewing Documents: Navigation Pane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C1E23-0421-4B60-99BD-39FD5738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90" y="1589266"/>
            <a:ext cx="6047619" cy="4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84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3C35-7D75-4AB5-905C-3BB5D6E6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8: Keyboard </a:t>
            </a:r>
            <a:r>
              <a:rPr lang="en-US" dirty="0" err="1"/>
              <a:t>Shorcuts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281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2C83-B1E9-4FA0-A8AA-41580E38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8: Keyboard Shortcuts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66868-2066-4E0A-9225-17B42992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48" y="1514168"/>
            <a:ext cx="6217303" cy="51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EC98-79AE-42ED-BAE8-DFFD8CE0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Fix Settings</a:t>
            </a:r>
          </a:p>
        </p:txBody>
      </p:sp>
    </p:spTree>
    <p:extLst>
      <p:ext uri="{BB962C8B-B14F-4D97-AF65-F5344CB8AC3E}">
        <p14:creationId xmlns:p14="http://schemas.microsoft.com/office/powerpoint/2010/main" val="352962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012-B6AE-4070-8C10-1FE461EC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9: Quick Parts</a:t>
            </a:r>
          </a:p>
        </p:txBody>
      </p:sp>
    </p:spTree>
    <p:extLst>
      <p:ext uri="{BB962C8B-B14F-4D97-AF65-F5344CB8AC3E}">
        <p14:creationId xmlns:p14="http://schemas.microsoft.com/office/powerpoint/2010/main" val="1377532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FC3D-018E-40FB-856C-0F810393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9: Quick Parts – AutoText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A19ED-BCD4-4800-B02A-79497AED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101"/>
            <a:ext cx="12192000" cy="42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1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561187-AB63-4D0F-9B46-0776A9F3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9: Quick Parts – AutoText Completion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BDB3A-3341-4714-8308-F21C37D19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60" y="1517951"/>
            <a:ext cx="622728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62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C54B-120A-4031-86E2-DBA7E150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 Quick Access Toolbar</a:t>
            </a:r>
          </a:p>
        </p:txBody>
      </p:sp>
    </p:spTree>
    <p:extLst>
      <p:ext uri="{BB962C8B-B14F-4D97-AF65-F5344CB8AC3E}">
        <p14:creationId xmlns:p14="http://schemas.microsoft.com/office/powerpoint/2010/main" val="3018697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807C-00D0-4E64-A097-F6878FCC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 Quick Access Toolbar</a:t>
            </a:r>
          </a:p>
        </p:txBody>
      </p:sp>
      <p:pic>
        <p:nvPicPr>
          <p:cNvPr id="1026" name="Picture 2" descr="C:\Users\ddavi\AppData\Local\Temp\SNAGHTMLb1eba15.PNG">
            <a:extLst>
              <a:ext uri="{FF2B5EF4-FFF2-40B4-BE49-F238E27FC236}">
                <a16:creationId xmlns:a16="http://schemas.microsoft.com/office/drawing/2014/main" id="{EA6F1184-4FCB-45EC-BFDC-3E670503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851845"/>
            <a:ext cx="38481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60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FD80C0-D42C-4CAD-9A32-E3EAFC23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013" y="1727701"/>
            <a:ext cx="6955971" cy="170129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D003D-8A31-4842-A597-9BB579EB16A5}"/>
              </a:ext>
            </a:extLst>
          </p:cNvPr>
          <p:cNvSpPr txBox="1"/>
          <p:nvPr/>
        </p:nvSpPr>
        <p:spPr>
          <a:xfrm>
            <a:off x="0" y="3200399"/>
            <a:ext cx="121919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AC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Name: Danielle DavisRoe  </a:t>
            </a:r>
            <a:r>
              <a:rPr lang="en-US" sz="2400" b="1" dirty="0">
                <a:solidFill>
                  <a:srgbClr val="9596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</a:t>
            </a:r>
            <a:r>
              <a:rPr lang="en-US" sz="2400" b="1" dirty="0">
                <a:solidFill>
                  <a:srgbClr val="008AC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Email: ddavisroe@affinityconsulting.com</a:t>
            </a:r>
          </a:p>
        </p:txBody>
      </p:sp>
    </p:spTree>
    <p:extLst>
      <p:ext uri="{BB962C8B-B14F-4D97-AF65-F5344CB8AC3E}">
        <p14:creationId xmlns:p14="http://schemas.microsoft.com/office/powerpoint/2010/main" val="4073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8B7B-E0AB-44F6-92B8-0748EEC9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Fix Settings - General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E5905-146E-4D0F-AF45-63DECE9D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837" y="1496525"/>
            <a:ext cx="6226325" cy="51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8B7B-E0AB-44F6-92B8-0748EEC9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Fix Settings – Spell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67204-124D-4432-9FF0-4DDBBB229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60" y="1532079"/>
            <a:ext cx="622728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8B7B-E0AB-44F6-92B8-0748EEC9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Fix Settings – AutoCorrect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75AB1-7643-4441-8524-8FDD964F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60" y="1452179"/>
            <a:ext cx="622728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8B7B-E0AB-44F6-92B8-0748EEC9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Fix Settings – AutoFormat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F8D11-3A73-4827-AE1D-E0A63301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60" y="1514323"/>
            <a:ext cx="622728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8B7B-E0AB-44F6-92B8-0748EEC9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Fix Settings – Selecting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94C27-4986-434C-9AA4-0C2B328F3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60" y="1514324"/>
            <a:ext cx="622728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3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8B7B-E0AB-44F6-92B8-0748EEC9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Fix Settings – Default Paste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9D7CD-6D65-421D-83B6-81105A3CA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60" y="1505446"/>
            <a:ext cx="622728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60788"/>
      </p:ext>
    </p:extLst>
  </p:cSld>
  <p:clrMapOvr>
    <a:masterClrMapping/>
  </p:clrMapOvr>
</p:sld>
</file>

<file path=ppt/theme/theme1.xml><?xml version="1.0" encoding="utf-8"?>
<a:theme xmlns:a="http://schemas.openxmlformats.org/drawingml/2006/main" name="Affinity PowerPoint Template - Light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00B0F0"/>
      </a:accent2>
      <a:accent3>
        <a:srgbClr val="9BBB59"/>
      </a:accent3>
      <a:accent4>
        <a:srgbClr val="2699E0"/>
      </a:accent4>
      <a:accent5>
        <a:srgbClr val="4BACC6"/>
      </a:accent5>
      <a:accent6>
        <a:srgbClr val="F79646"/>
      </a:accent6>
      <a:hlink>
        <a:srgbClr val="FF0000"/>
      </a:hlink>
      <a:folHlink>
        <a:srgbClr val="9999F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nity PowerPoint Template 2018 - 16.9" id="{3CDD1583-480F-40DE-B316-4627CE1E6555}" vid="{4072B9FD-0A07-4A2A-A083-3CE392EF83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ABCF17E4B7484C8496872B31B21BA2" ma:contentTypeVersion="13" ma:contentTypeDescription="Create a new document." ma:contentTypeScope="" ma:versionID="a36e39fe43076fb4400ed17c8ca4a64c">
  <xsd:schema xmlns:xsd="http://www.w3.org/2001/XMLSchema" xmlns:xs="http://www.w3.org/2001/XMLSchema" xmlns:p="http://schemas.microsoft.com/office/2006/metadata/properties" xmlns:ns2="b0d0b4d8-dac0-442f-a11d-e01bf3bc84e2" xmlns:ns3="e649193c-9f92-47ef-b741-3f893ccb0712" xmlns:ns4="744202fd-3e75-4cc7-8984-1a5c95849eff" targetNamespace="http://schemas.microsoft.com/office/2006/metadata/properties" ma:root="true" ma:fieldsID="a8a7bfb78a2bb2c511c4745a3e3f18aa" ns2:_="" ns3:_="" ns4:_="">
    <xsd:import namespace="b0d0b4d8-dac0-442f-a11d-e01bf3bc84e2"/>
    <xsd:import namespace="e649193c-9f92-47ef-b741-3f893ccb0712"/>
    <xsd:import namespace="744202fd-3e75-4cc7-8984-1a5c95849e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19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9193c-9f92-47ef-b741-3f893ccb0712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202fd-3e75-4cc7-8984-1a5c95849e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d0b4d8-dac0-442f-a11d-e01bf3bc84e2"/>
    <TaxKeywordTaxHTField xmlns="b0d0b4d8-dac0-442f-a11d-e01bf3bc84e2">
      <Terms xmlns="http://schemas.microsoft.com/office/infopath/2007/PartnerControls"/>
    </TaxKeywordTaxHTField>
    <Retention_x0020_Date xmlns="b0d0b4d8-dac0-442f-a11d-e01bf3bc84e2">5 Years</Retention_x0020_Date>
    <_dlc_DocId xmlns="b0d0b4d8-dac0-442f-a11d-e01bf3bc84e2">ALADOCS-494294285-2244</_dlc_DocId>
    <_dlc_DocIdUrl xmlns="b0d0b4d8-dac0-442f-a11d-e01bf3bc84e2">
      <Url>https://alanet.sharepoint.com/education/webinars/_layouts/15/DocIdRedir.aspx?ID=ALADOCS-494294285-2244</Url>
      <Description>ALADOCS-494294285-2244</Description>
    </_dlc_DocIdUrl>
  </documentManagement>
</p:properties>
</file>

<file path=customXml/itemProps1.xml><?xml version="1.0" encoding="utf-8"?>
<ds:datastoreItem xmlns:ds="http://schemas.openxmlformats.org/officeDocument/2006/customXml" ds:itemID="{DF1FB604-11D5-491F-BF00-5E776E590C0E}"/>
</file>

<file path=customXml/itemProps2.xml><?xml version="1.0" encoding="utf-8"?>
<ds:datastoreItem xmlns:ds="http://schemas.openxmlformats.org/officeDocument/2006/customXml" ds:itemID="{1C3A1D3E-2355-4D93-9C6D-D226E0955B47}"/>
</file>

<file path=customXml/itemProps3.xml><?xml version="1.0" encoding="utf-8"?>
<ds:datastoreItem xmlns:ds="http://schemas.openxmlformats.org/officeDocument/2006/customXml" ds:itemID="{E5CB0030-3608-4D78-9293-7AE6C1C802BE}"/>
</file>

<file path=customXml/itemProps4.xml><?xml version="1.0" encoding="utf-8"?>
<ds:datastoreItem xmlns:ds="http://schemas.openxmlformats.org/officeDocument/2006/customXml" ds:itemID="{C3351F69-CDF3-46FF-9796-ED3BBA494480}"/>
</file>

<file path=docProps/app.xml><?xml version="1.0" encoding="utf-8"?>
<Properties xmlns="http://schemas.openxmlformats.org/officeDocument/2006/extended-properties" xmlns:vt="http://schemas.openxmlformats.org/officeDocument/2006/docPropsVTypes">
  <Template>Affinity PowerPoint Template 2018 - 16.9 (005)</Template>
  <TotalTime>224</TotalTime>
  <Words>387</Words>
  <Application>Microsoft Office PowerPoint</Application>
  <PresentationFormat>Widescreen</PresentationFormat>
  <Paragraphs>86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Helvetica</vt:lpstr>
      <vt:lpstr>Impact</vt:lpstr>
      <vt:lpstr>Affinity PowerPoint Template - Light</vt:lpstr>
      <vt:lpstr>Word Power Hour</vt:lpstr>
      <vt:lpstr>Word Power Hour: Top 10 Tips &amp; Tricks</vt:lpstr>
      <vt:lpstr>1: Fix Settings</vt:lpstr>
      <vt:lpstr>1: Fix Settings - General</vt:lpstr>
      <vt:lpstr>1: Fix Settings – Spell Check</vt:lpstr>
      <vt:lpstr>1: Fix Settings – AutoCorrect</vt:lpstr>
      <vt:lpstr>1: Fix Settings – AutoFormat</vt:lpstr>
      <vt:lpstr>1: Fix Settings – Selecting Text</vt:lpstr>
      <vt:lpstr>1: Fix Settings – Default Paste</vt:lpstr>
      <vt:lpstr>2: Default Document Font</vt:lpstr>
      <vt:lpstr>2: Default Document Font</vt:lpstr>
      <vt:lpstr>3: PARAGRAPH FORMATTING</vt:lpstr>
      <vt:lpstr>3: Paragraph Formatting</vt:lpstr>
      <vt:lpstr>4: Default Formatting</vt:lpstr>
      <vt:lpstr>4: Default Formatting - Font</vt:lpstr>
      <vt:lpstr>4: Default Formatting - Paragraph</vt:lpstr>
      <vt:lpstr>5: Section Breaks</vt:lpstr>
      <vt:lpstr>5: Section Breaks - Why</vt:lpstr>
      <vt:lpstr>5: Section Breaks – Headers and Footers</vt:lpstr>
      <vt:lpstr>5: Section Breaks – Different Top Margin</vt:lpstr>
      <vt:lpstr>6: Page Numbering</vt:lpstr>
      <vt:lpstr>6: Page Numbering – Current Position</vt:lpstr>
      <vt:lpstr>6: Page Numbering - Formatting </vt:lpstr>
      <vt:lpstr>7: Viewing Documents</vt:lpstr>
      <vt:lpstr>7: Viewing Documents – Split Pane</vt:lpstr>
      <vt:lpstr>7: Viewing Documents – New Window</vt:lpstr>
      <vt:lpstr>7: Viewing Documents: Navigation Pane</vt:lpstr>
      <vt:lpstr>8: Keyboard Shorcuts </vt:lpstr>
      <vt:lpstr>8: Keyboard Shortcuts</vt:lpstr>
      <vt:lpstr>9: Quick Parts</vt:lpstr>
      <vt:lpstr>9: Quick Parts – AutoText Setup</vt:lpstr>
      <vt:lpstr>9: Quick Parts – AutoText Completion</vt:lpstr>
      <vt:lpstr>10: Quick Access Toolbar</vt:lpstr>
      <vt:lpstr>10: Quick Access Toolbar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B. Scher</dc:creator>
  <cp:lastModifiedBy>Peggy Siems</cp:lastModifiedBy>
  <cp:revision>63</cp:revision>
  <dcterms:created xsi:type="dcterms:W3CDTF">2018-06-28T19:56:27Z</dcterms:created>
  <dcterms:modified xsi:type="dcterms:W3CDTF">2020-05-19T13:11:29Z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0x010100ECABCF17E4B7484C8496872B31B21BA2</vt:lpwstr>
  </property>
  <property fmtid="{D5CDD505-2E9C-101B-9397-08002B2CF9AE}" pid="3" name="_dlc_DocIdItemGuid">
    <vt:lpwstr>adec394d-3153-4bf3-afd2-1179206eea9a</vt:lpwstr>
  </property>
</Properties>
</file>