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7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7.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9.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5.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media/image93.jpg" ContentType="image/jpg"/>
  <Override PartName="/ppt/notesMasters/notesMaster1.xml" ContentType="application/vnd.openxmlformats-officedocument.presentationml.notesMaster+xml"/>
  <Override PartName="/ppt/media/image92.jpg" ContentType="image/jpg"/>
  <Override PartName="/ppt/media/image32.jpg" ContentType="image/jpg"/>
  <Override PartName="/ppt/theme/theme2.xml" ContentType="application/vnd.openxmlformats-officedocument.theme+xml"/>
  <Override PartName="/ppt/theme/theme1.xml" ContentType="application/vnd.openxmlformats-officedocument.theme+xml"/>
  <Override PartName="/ppt/media/image13.jpg" ContentType="image/jpg"/>
  <Override PartName="/ppt/media/image12.jpg" ContentType="image/jpg"/>
  <Override PartName="/ppt/media/image11.jpg" ContentType="image/jpg"/>
  <Override PartName="/ppt/media/image91.jpg" ContentType="image/jpg"/>
  <Override PartName="/ppt/media/image64.jpg" ContentType="image/jpg"/>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721" r:id="rId2"/>
    <p:sldId id="728" r:id="rId3"/>
    <p:sldId id="432" r:id="rId4"/>
    <p:sldId id="433" r:id="rId5"/>
    <p:sldId id="353" r:id="rId6"/>
    <p:sldId id="264" r:id="rId7"/>
    <p:sldId id="416" r:id="rId8"/>
    <p:sldId id="334" r:id="rId9"/>
    <p:sldId id="267" r:id="rId10"/>
    <p:sldId id="335" r:id="rId11"/>
    <p:sldId id="487" r:id="rId12"/>
    <p:sldId id="491" r:id="rId13"/>
    <p:sldId id="492" r:id="rId14"/>
    <p:sldId id="695" r:id="rId15"/>
    <p:sldId id="698" r:id="rId16"/>
    <p:sldId id="539" r:id="rId17"/>
    <p:sldId id="423" r:id="rId18"/>
    <p:sldId id="422" r:id="rId19"/>
    <p:sldId id="617" r:id="rId20"/>
    <p:sldId id="465" r:id="rId21"/>
    <p:sldId id="466" r:id="rId22"/>
    <p:sldId id="732" r:id="rId23"/>
    <p:sldId id="279" r:id="rId24"/>
    <p:sldId id="280" r:id="rId25"/>
    <p:sldId id="619" r:id="rId26"/>
    <p:sldId id="733" r:id="rId27"/>
    <p:sldId id="339" r:id="rId28"/>
    <p:sldId id="620" r:id="rId29"/>
    <p:sldId id="621" r:id="rId30"/>
    <p:sldId id="622" r:id="rId31"/>
    <p:sldId id="623" r:id="rId32"/>
    <p:sldId id="345" r:id="rId33"/>
    <p:sldId id="496" r:id="rId34"/>
    <p:sldId id="625" r:id="rId35"/>
    <p:sldId id="626" r:id="rId36"/>
    <p:sldId id="541" r:id="rId37"/>
    <p:sldId id="543" r:id="rId38"/>
    <p:sldId id="544" r:id="rId39"/>
    <p:sldId id="556" r:id="rId40"/>
    <p:sldId id="545" r:id="rId41"/>
    <p:sldId id="546" r:id="rId42"/>
    <p:sldId id="547" r:id="rId43"/>
    <p:sldId id="548" r:id="rId44"/>
    <p:sldId id="549" r:id="rId45"/>
    <p:sldId id="550" r:id="rId46"/>
    <p:sldId id="616" r:id="rId47"/>
    <p:sldId id="551" r:id="rId48"/>
    <p:sldId id="552" r:id="rId49"/>
    <p:sldId id="553" r:id="rId50"/>
    <p:sldId id="554" r:id="rId51"/>
    <p:sldId id="497" r:id="rId52"/>
    <p:sldId id="498" r:id="rId53"/>
    <p:sldId id="729" r:id="rId54"/>
    <p:sldId id="301" r:id="rId55"/>
    <p:sldId id="572" r:id="rId56"/>
    <p:sldId id="576" r:id="rId57"/>
    <p:sldId id="703" r:id="rId58"/>
    <p:sldId id="308" r:id="rId59"/>
    <p:sldId id="627" r:id="rId60"/>
    <p:sldId id="704" r:id="rId61"/>
    <p:sldId id="705" r:id="rId62"/>
    <p:sldId id="726" r:id="rId63"/>
    <p:sldId id="370" r:id="rId64"/>
    <p:sldId id="357" r:id="rId65"/>
    <p:sldId id="359" r:id="rId66"/>
    <p:sldId id="559" r:id="rId67"/>
    <p:sldId id="562" r:id="rId68"/>
    <p:sldId id="518" r:id="rId69"/>
    <p:sldId id="567" r:id="rId70"/>
    <p:sldId id="568" r:id="rId71"/>
    <p:sldId id="532" r:id="rId72"/>
    <p:sldId id="730" r:id="rId73"/>
    <p:sldId id="533" r:id="rId74"/>
    <p:sldId id="570" r:id="rId75"/>
    <p:sldId id="706" r:id="rId76"/>
    <p:sldId id="579" r:id="rId77"/>
    <p:sldId id="612" r:id="rId78"/>
    <p:sldId id="581" r:id="rId79"/>
    <p:sldId id="611" r:id="rId80"/>
    <p:sldId id="516" r:id="rId81"/>
    <p:sldId id="631" r:id="rId82"/>
    <p:sldId id="333" r:id="rId8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7" autoAdjust="0"/>
  </p:normalViewPr>
  <p:slideViewPr>
    <p:cSldViewPr>
      <p:cViewPr varScale="1">
        <p:scale>
          <a:sx n="81" d="100"/>
          <a:sy n="81" d="100"/>
        </p:scale>
        <p:origin x="648" y="53"/>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4.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9A8ED6F-CF31-40AE-AB49-ED07294F5BE5}" type="datetimeFigureOut">
              <a:rPr lang="en-US" smtClean="0"/>
              <a:t>8/28/2019</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59D3CA8-1BDC-4B20-A280-F652FEDF729D}" type="slidenum">
              <a:rPr lang="en-US" smtClean="0"/>
              <a:t>‹#›</a:t>
            </a:fld>
            <a:endParaRPr lang="en-US"/>
          </a:p>
        </p:txBody>
      </p:sp>
    </p:spTree>
    <p:extLst>
      <p:ext uri="{BB962C8B-B14F-4D97-AF65-F5344CB8AC3E}">
        <p14:creationId xmlns:p14="http://schemas.microsoft.com/office/powerpoint/2010/main" val="1338602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6"/>
          <p:cNvSpPr>
            <a:spLocks noGrp="1" noChangeArrowheads="1"/>
          </p:cNvSpPr>
          <p:nvPr>
            <p:ph type="ftr" sz="quarter" idx="4"/>
          </p:nvPr>
        </p:nvSpPr>
        <p:spPr>
          <a:noFill/>
        </p:spPr>
        <p:txBody>
          <a:bodyPr/>
          <a:lstStyle/>
          <a:p>
            <a:r>
              <a:rPr lang="en-US" smtClean="0"/>
              <a:t>EW Stein 2008</a:t>
            </a:r>
          </a:p>
        </p:txBody>
      </p:sp>
      <p:sp>
        <p:nvSpPr>
          <p:cNvPr id="373763" name="Rectangle 7"/>
          <p:cNvSpPr>
            <a:spLocks noGrp="1" noChangeArrowheads="1"/>
          </p:cNvSpPr>
          <p:nvPr>
            <p:ph type="sldNum" sz="quarter" idx="5"/>
          </p:nvPr>
        </p:nvSpPr>
        <p:spPr>
          <a:noFill/>
        </p:spPr>
        <p:txBody>
          <a:bodyPr/>
          <a:lstStyle/>
          <a:p>
            <a:fld id="{134C8B7A-0E5A-4B17-94B3-513DF9483BEC}" type="slidenum">
              <a:rPr lang="en-US" smtClean="0"/>
              <a:pPr/>
              <a:t>57</a:t>
            </a:fld>
            <a:endParaRPr lang="en-US" smtClean="0"/>
          </a:p>
        </p:txBody>
      </p:sp>
      <p:sp>
        <p:nvSpPr>
          <p:cNvPr id="373764" name="Rectangle 2"/>
          <p:cNvSpPr txBox="1">
            <a:spLocks noGrp="1" noChangeArrowheads="1"/>
          </p:cNvSpPr>
          <p:nvPr/>
        </p:nvSpPr>
        <p:spPr bwMode="auto">
          <a:xfrm>
            <a:off x="1" y="0"/>
            <a:ext cx="3281893" cy="491548"/>
          </a:xfrm>
          <a:prstGeom prst="rect">
            <a:avLst/>
          </a:prstGeom>
          <a:noFill/>
          <a:ln w="9525">
            <a:noFill/>
            <a:miter lim="800000"/>
            <a:headEnd/>
            <a:tailEnd/>
          </a:ln>
        </p:spPr>
        <p:txBody>
          <a:bodyPr lIns="95960" tIns="47980" rIns="95960" bIns="47980"/>
          <a:lstStyle/>
          <a:p>
            <a:pPr defTabSz="951983"/>
            <a:r>
              <a:rPr lang="en-US" sz="1300" dirty="0"/>
              <a:t>Developing Creative High </a:t>
            </a:r>
            <a:r>
              <a:rPr lang="en-US" sz="1300" dirty="0" err="1"/>
              <a:t>Perf</a:t>
            </a:r>
            <a:r>
              <a:rPr lang="en-US" sz="1300" dirty="0"/>
              <a:t> Orgs</a:t>
            </a:r>
          </a:p>
        </p:txBody>
      </p:sp>
      <p:sp>
        <p:nvSpPr>
          <p:cNvPr id="373765" name="Rectangle 6"/>
          <p:cNvSpPr txBox="1">
            <a:spLocks noGrp="1" noChangeArrowheads="1"/>
          </p:cNvSpPr>
          <p:nvPr/>
        </p:nvSpPr>
        <p:spPr bwMode="auto">
          <a:xfrm>
            <a:off x="1" y="9364668"/>
            <a:ext cx="3281893" cy="491548"/>
          </a:xfrm>
          <a:prstGeom prst="rect">
            <a:avLst/>
          </a:prstGeom>
          <a:noFill/>
          <a:ln w="9525">
            <a:noFill/>
            <a:miter lim="800000"/>
            <a:headEnd/>
            <a:tailEnd/>
          </a:ln>
        </p:spPr>
        <p:txBody>
          <a:bodyPr lIns="95960" tIns="47980" rIns="95960" bIns="47980" anchor="b"/>
          <a:lstStyle/>
          <a:p>
            <a:pPr defTabSz="951983"/>
            <a:r>
              <a:rPr lang="en-US" sz="1300" dirty="0"/>
              <a:t>EW Stein 2006-2007</a:t>
            </a:r>
          </a:p>
        </p:txBody>
      </p:sp>
      <p:sp>
        <p:nvSpPr>
          <p:cNvPr id="373766" name="Rectangle 7"/>
          <p:cNvSpPr txBox="1">
            <a:spLocks noGrp="1" noChangeArrowheads="1"/>
          </p:cNvSpPr>
          <p:nvPr/>
        </p:nvSpPr>
        <p:spPr bwMode="auto">
          <a:xfrm>
            <a:off x="4292366" y="9364668"/>
            <a:ext cx="3281893" cy="491548"/>
          </a:xfrm>
          <a:prstGeom prst="rect">
            <a:avLst/>
          </a:prstGeom>
          <a:noFill/>
          <a:ln w="9525">
            <a:noFill/>
            <a:miter lim="800000"/>
            <a:headEnd/>
            <a:tailEnd/>
          </a:ln>
        </p:spPr>
        <p:txBody>
          <a:bodyPr lIns="95960" tIns="47980" rIns="95960" bIns="47980" anchor="b"/>
          <a:lstStyle/>
          <a:p>
            <a:pPr algn="r" defTabSz="951983"/>
            <a:fld id="{C1CB4708-AF9F-4437-8226-962A1EC3DD05}" type="slidenum">
              <a:rPr lang="en-US" sz="1300"/>
              <a:pPr algn="r" defTabSz="951983"/>
              <a:t>57</a:t>
            </a:fld>
            <a:endParaRPr lang="en-US" sz="1300" dirty="0"/>
          </a:p>
        </p:txBody>
      </p:sp>
      <p:sp>
        <p:nvSpPr>
          <p:cNvPr id="373767" name="Rectangle 2"/>
          <p:cNvSpPr>
            <a:spLocks noGrp="1" noRot="1" noChangeAspect="1" noChangeArrowheads="1" noTextEdit="1"/>
          </p:cNvSpPr>
          <p:nvPr>
            <p:ph type="sldImg"/>
          </p:nvPr>
        </p:nvSpPr>
        <p:spPr>
          <a:ln/>
        </p:spPr>
      </p:sp>
      <p:sp>
        <p:nvSpPr>
          <p:cNvPr id="373768" name="Rectangle 3"/>
          <p:cNvSpPr>
            <a:spLocks noGrp="1" noChangeArrowheads="1"/>
          </p:cNvSpPr>
          <p:nvPr>
            <p:ph type="body" idx="1"/>
          </p:nvPr>
        </p:nvSpPr>
        <p:spPr>
          <a:xfrm>
            <a:off x="1010475" y="4681492"/>
            <a:ext cx="5555027" cy="4435718"/>
          </a:xfrm>
          <a:noFill/>
          <a:ln/>
        </p:spPr>
        <p:txBody>
          <a:bodyPr lIns="95960" tIns="47980" rIns="95960" bIns="47980"/>
          <a:lstStyle/>
          <a:p>
            <a:pPr eaLnBrk="1" hangingPunct="1"/>
            <a:endParaRPr lang="en-US" smtClean="0"/>
          </a:p>
        </p:txBody>
      </p:sp>
    </p:spTree>
    <p:extLst>
      <p:ext uri="{BB962C8B-B14F-4D97-AF65-F5344CB8AC3E}">
        <p14:creationId xmlns:p14="http://schemas.microsoft.com/office/powerpoint/2010/main" val="271652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D3CA8-1BDC-4B20-A280-F652FEDF729D}" type="slidenum">
              <a:rPr lang="en-US" smtClean="0"/>
              <a:t>63</a:t>
            </a:fld>
            <a:endParaRPr lang="en-US"/>
          </a:p>
        </p:txBody>
      </p:sp>
    </p:spTree>
    <p:extLst>
      <p:ext uri="{BB962C8B-B14F-4D97-AF65-F5344CB8AC3E}">
        <p14:creationId xmlns:p14="http://schemas.microsoft.com/office/powerpoint/2010/main" val="202097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7115" y="1375155"/>
            <a:ext cx="10297769" cy="244665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273302" y="4240403"/>
            <a:ext cx="9645395" cy="12433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1F5F"/>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1F5F"/>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1F5F"/>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47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imple Header with Content">
    <p:spTree>
      <p:nvGrpSpPr>
        <p:cNvPr id="1" name=""/>
        <p:cNvGrpSpPr/>
        <p:nvPr/>
      </p:nvGrpSpPr>
      <p:grpSpPr>
        <a:xfrm>
          <a:off x="0" y="0"/>
          <a:ext cx="0" cy="0"/>
          <a:chOff x="0" y="0"/>
          <a:chExt cx="0" cy="0"/>
        </a:xfrm>
      </p:grpSpPr>
      <p:sp>
        <p:nvSpPr>
          <p:cNvPr id="12" name="Rectangle 11"/>
          <p:cNvSpPr/>
          <p:nvPr/>
        </p:nvSpPr>
        <p:spPr>
          <a:xfrm>
            <a:off x="0" y="1281649"/>
            <a:ext cx="406400" cy="4294703"/>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quarter" idx="10"/>
          </p:nvPr>
        </p:nvSpPr>
        <p:spPr>
          <a:xfrm>
            <a:off x="609600" y="1281114"/>
            <a:ext cx="10972800" cy="15388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11" hasCustomPrompt="1"/>
          </p:nvPr>
        </p:nvSpPr>
        <p:spPr>
          <a:xfrm>
            <a:off x="609600" y="228600"/>
            <a:ext cx="10871200" cy="838200"/>
          </a:xfrm>
        </p:spPr>
        <p:txBody>
          <a:bodyPr>
            <a:normAutofit/>
          </a:bodyPr>
          <a:lstStyle>
            <a:lvl1pPr marL="0" indent="0">
              <a:buNone/>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2001521708"/>
      </p:ext>
    </p:extLst>
  </p:cSld>
  <p:clrMapOvr>
    <a:masterClrMapping/>
  </p:clrMapOvr>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0712" y="1568703"/>
            <a:ext cx="11250574" cy="3139440"/>
          </a:xfrm>
          <a:prstGeom prst="rect">
            <a:avLst/>
          </a:prstGeom>
        </p:spPr>
        <p:txBody>
          <a:bodyPr wrap="square" lIns="0" tIns="0" rIns="0" bIns="0">
            <a:spAutoFit/>
          </a:bodyPr>
          <a:lstStyle>
            <a:lvl1pPr>
              <a:defRPr sz="2400" b="0" i="0">
                <a:solidFill>
                  <a:srgbClr val="001F5F"/>
                </a:solidFill>
                <a:latin typeface="Century Gothic"/>
                <a:cs typeface="Century Gothic"/>
              </a:defRPr>
            </a:lvl1pPr>
          </a:lstStyle>
          <a:p>
            <a:endParaRPr/>
          </a:p>
        </p:txBody>
      </p:sp>
      <p:sp>
        <p:nvSpPr>
          <p:cNvPr id="3" name="Holder 3"/>
          <p:cNvSpPr>
            <a:spLocks noGrp="1"/>
          </p:cNvSpPr>
          <p:nvPr>
            <p:ph type="body" idx="1"/>
          </p:nvPr>
        </p:nvSpPr>
        <p:spPr>
          <a:xfrm>
            <a:off x="739774" y="1352550"/>
            <a:ext cx="10712450" cy="3841115"/>
          </a:xfrm>
          <a:prstGeom prst="rect">
            <a:avLst/>
          </a:prstGeom>
        </p:spPr>
        <p:txBody>
          <a:bodyPr wrap="square" lIns="0" tIns="0" rIns="0" bIns="0">
            <a:spAutoFit/>
          </a:bodyPr>
          <a:lstStyle>
            <a:lvl1pPr>
              <a:defRPr sz="280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8/28/2019</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5.xml"/><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71.png"/><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5.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1.png"/><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 Id="rId4" Type="http://schemas.openxmlformats.org/officeDocument/2006/relationships/image" Target="../media/image9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945" y="304800"/>
            <a:ext cx="2026111" cy="1676400"/>
          </a:xfrm>
          <a:prstGeom prst="rect">
            <a:avLst/>
          </a:prstGeom>
        </p:spPr>
      </p:pic>
      <p:sp>
        <p:nvSpPr>
          <p:cNvPr id="6" name="TextBox 5"/>
          <p:cNvSpPr txBox="1"/>
          <p:nvPr/>
        </p:nvSpPr>
        <p:spPr>
          <a:xfrm>
            <a:off x="304800" y="2368183"/>
            <a:ext cx="11506200" cy="4154984"/>
          </a:xfrm>
          <a:prstGeom prst="rect">
            <a:avLst/>
          </a:prstGeom>
          <a:noFill/>
        </p:spPr>
        <p:txBody>
          <a:bodyPr wrap="square" rtlCol="0">
            <a:spAutoFit/>
          </a:bodyPr>
          <a:lstStyle/>
          <a:p>
            <a:pPr algn="ctr"/>
            <a:r>
              <a:rPr lang="en-US" sz="6000" b="1" dirty="0" smtClean="0">
                <a:ln>
                  <a:solidFill>
                    <a:schemeClr val="tx1"/>
                  </a:solidFill>
                </a:ln>
                <a:solidFill>
                  <a:schemeClr val="bg1"/>
                </a:solidFill>
                <a:latin typeface="Arial Black" panose="020B0A04020102020204" pitchFamily="34" charset="0"/>
              </a:rPr>
              <a:t>Amplifying Your </a:t>
            </a:r>
            <a:r>
              <a:rPr lang="en-US" sz="6000" b="1" dirty="0" err="1" smtClean="0">
                <a:ln>
                  <a:solidFill>
                    <a:schemeClr val="tx1"/>
                  </a:solidFill>
                </a:ln>
                <a:solidFill>
                  <a:schemeClr val="bg1"/>
                </a:solidFill>
                <a:latin typeface="Arial Black" panose="020B0A04020102020204" pitchFamily="34" charset="0"/>
              </a:rPr>
              <a:t>i</a:t>
            </a:r>
            <a:r>
              <a:rPr lang="en-US" sz="6000" b="1" dirty="0" smtClean="0">
                <a:ln>
                  <a:solidFill>
                    <a:schemeClr val="tx1"/>
                  </a:solidFill>
                </a:ln>
                <a:solidFill>
                  <a:schemeClr val="bg1"/>
                </a:solidFill>
                <a:latin typeface="Arial Black" panose="020B0A04020102020204" pitchFamily="34" charset="0"/>
              </a:rPr>
              <a:t>-Q </a:t>
            </a:r>
          </a:p>
          <a:p>
            <a:pPr algn="ctr"/>
            <a:r>
              <a:rPr lang="en-US" sz="6000" b="1" dirty="0" smtClean="0">
                <a:ln>
                  <a:solidFill>
                    <a:schemeClr val="tx1"/>
                  </a:solidFill>
                </a:ln>
                <a:solidFill>
                  <a:schemeClr val="bg1"/>
                </a:solidFill>
                <a:latin typeface="Arial Black" panose="020B0A04020102020204" pitchFamily="34" charset="0"/>
              </a:rPr>
              <a:t>(Innovation Quotient)</a:t>
            </a:r>
          </a:p>
          <a:p>
            <a:pPr algn="ctr"/>
            <a:r>
              <a:rPr lang="en-US" sz="1200" b="1" dirty="0">
                <a:solidFill>
                  <a:schemeClr val="bg1"/>
                </a:solidFill>
                <a:latin typeface="Kalinga" panose="020B0502040204020203" pitchFamily="34" charset="0"/>
                <a:cs typeface="Kalinga" panose="020B0502040204020203" pitchFamily="34" charset="0"/>
              </a:rPr>
              <a:t/>
            </a:r>
            <a:br>
              <a:rPr lang="en-US" sz="1200" b="1" dirty="0">
                <a:solidFill>
                  <a:schemeClr val="bg1"/>
                </a:solidFill>
                <a:latin typeface="Kalinga" panose="020B0502040204020203" pitchFamily="34" charset="0"/>
                <a:cs typeface="Kalinga" panose="020B0502040204020203" pitchFamily="34" charset="0"/>
              </a:rPr>
            </a:br>
            <a:endParaRPr lang="en-US" sz="1200" b="1" dirty="0" smtClean="0">
              <a:solidFill>
                <a:schemeClr val="bg1"/>
              </a:solidFill>
              <a:latin typeface="Kalinga" panose="020B0502040204020203" pitchFamily="34" charset="0"/>
              <a:cs typeface="Kalinga" panose="020B0502040204020203" pitchFamily="34" charset="0"/>
            </a:endParaRPr>
          </a:p>
          <a:p>
            <a:pPr algn="ctr"/>
            <a:r>
              <a:rPr lang="en-US" sz="4000" b="1" dirty="0" smtClean="0">
                <a:ln>
                  <a:solidFill>
                    <a:schemeClr val="tx1"/>
                  </a:solidFill>
                </a:ln>
                <a:solidFill>
                  <a:schemeClr val="bg1"/>
                </a:solidFill>
              </a:rPr>
              <a:t>Dr</a:t>
            </a:r>
            <a:r>
              <a:rPr lang="en-US" sz="4000" b="1" dirty="0">
                <a:ln>
                  <a:solidFill>
                    <a:schemeClr val="tx1"/>
                  </a:solidFill>
                </a:ln>
                <a:solidFill>
                  <a:schemeClr val="bg1"/>
                </a:solidFill>
              </a:rPr>
              <a:t>. Michael Brenner</a:t>
            </a:r>
          </a:p>
          <a:p>
            <a:pPr algn="ctr"/>
            <a:r>
              <a:rPr lang="en-US" sz="4000" b="1" dirty="0">
                <a:ln>
                  <a:solidFill>
                    <a:schemeClr val="tx1"/>
                  </a:solidFill>
                </a:ln>
                <a:solidFill>
                  <a:schemeClr val="bg1"/>
                </a:solidFill>
              </a:rPr>
              <a:t>President</a:t>
            </a:r>
          </a:p>
          <a:p>
            <a:pPr algn="ctr"/>
            <a:r>
              <a:rPr lang="en-US" sz="4000" b="1" dirty="0">
                <a:ln>
                  <a:solidFill>
                    <a:schemeClr val="tx1"/>
                  </a:solidFill>
                </a:ln>
                <a:solidFill>
                  <a:schemeClr val="bg1"/>
                </a:solidFill>
              </a:rPr>
              <a:t>Right Chord Leadership</a:t>
            </a:r>
          </a:p>
        </p:txBody>
      </p:sp>
    </p:spTree>
    <p:extLst>
      <p:ext uri="{BB962C8B-B14F-4D97-AF65-F5344CB8AC3E}">
        <p14:creationId xmlns:p14="http://schemas.microsoft.com/office/powerpoint/2010/main" val="339491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463" y="329685"/>
            <a:ext cx="5553075" cy="614731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571749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65248" y="167639"/>
            <a:ext cx="7461504" cy="6469380"/>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3436049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theheartofcamelot.com/photos/images/2013/11/16/okOsm.gif"/>
          <p:cNvPicPr>
            <a:picLocks noChangeAspect="1" noChangeArrowheads="1" noCrop="1"/>
          </p:cNvPicPr>
          <p:nvPr/>
        </p:nvPicPr>
        <p:blipFill>
          <a:blip r:embed="rId2" cstate="print"/>
          <a:srcRect/>
          <a:stretch>
            <a:fillRect/>
          </a:stretch>
        </p:blipFill>
        <p:spPr bwMode="auto">
          <a:xfrm>
            <a:off x="7745278" y="2129254"/>
            <a:ext cx="2541722" cy="4218433"/>
          </a:xfrm>
          <a:prstGeom prst="rect">
            <a:avLst/>
          </a:prstGeom>
          <a:noFill/>
        </p:spPr>
      </p:pic>
      <p:pic>
        <p:nvPicPr>
          <p:cNvPr id="129028" name="Picture 4" descr="http://fc05.deviantart.net/fs70/f/2011/314/b/c/zombie_walk_by_sh3ikha-d4fqow0.gif"/>
          <p:cNvPicPr>
            <a:picLocks noChangeAspect="1" noChangeArrowheads="1" noCrop="1"/>
          </p:cNvPicPr>
          <p:nvPr/>
        </p:nvPicPr>
        <p:blipFill>
          <a:blip r:embed="rId3" cstate="print"/>
          <a:srcRect/>
          <a:stretch>
            <a:fillRect/>
          </a:stretch>
        </p:blipFill>
        <p:spPr bwMode="auto">
          <a:xfrm>
            <a:off x="4724400" y="2232886"/>
            <a:ext cx="3048000" cy="4114801"/>
          </a:xfrm>
          <a:prstGeom prst="rect">
            <a:avLst/>
          </a:prstGeom>
          <a:noFill/>
        </p:spPr>
      </p:pic>
      <p:pic>
        <p:nvPicPr>
          <p:cNvPr id="129030" name="Picture 6" descr="https://ahutton8.files.wordpress.com/2012/04/walks.gif"/>
          <p:cNvPicPr>
            <a:picLocks noChangeAspect="1" noChangeArrowheads="1" noCrop="1"/>
          </p:cNvPicPr>
          <p:nvPr/>
        </p:nvPicPr>
        <p:blipFill>
          <a:blip r:embed="rId4" cstate="print"/>
          <a:srcRect/>
          <a:stretch>
            <a:fillRect/>
          </a:stretch>
        </p:blipFill>
        <p:spPr bwMode="auto">
          <a:xfrm>
            <a:off x="1295400" y="1900653"/>
            <a:ext cx="3752850" cy="4949705"/>
          </a:xfrm>
          <a:prstGeom prst="rect">
            <a:avLst/>
          </a:prstGeom>
          <a:noFill/>
        </p:spPr>
      </p:pic>
      <p:sp>
        <p:nvSpPr>
          <p:cNvPr id="2" name="Cloud Callout 1"/>
          <p:cNvSpPr/>
          <p:nvPr/>
        </p:nvSpPr>
        <p:spPr>
          <a:xfrm>
            <a:off x="1371600" y="628669"/>
            <a:ext cx="2895601" cy="1500585"/>
          </a:xfrm>
          <a:prstGeom prst="cloudCallout">
            <a:avLst>
              <a:gd name="adj1" fmla="val 9472"/>
              <a:gd name="adj2" fmla="val 8121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loud Callout 8"/>
          <p:cNvSpPr/>
          <p:nvPr/>
        </p:nvSpPr>
        <p:spPr>
          <a:xfrm>
            <a:off x="4724399" y="429496"/>
            <a:ext cx="2838817" cy="1471158"/>
          </a:xfrm>
          <a:prstGeom prst="cloudCallout">
            <a:avLst>
              <a:gd name="adj1" fmla="val 5440"/>
              <a:gd name="adj2" fmla="val 959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loud Callout 9"/>
          <p:cNvSpPr/>
          <p:nvPr/>
        </p:nvSpPr>
        <p:spPr>
          <a:xfrm>
            <a:off x="8229600" y="247831"/>
            <a:ext cx="2895600" cy="1500584"/>
          </a:xfrm>
          <a:prstGeom prst="cloudCallout">
            <a:avLst>
              <a:gd name="adj1" fmla="val -15528"/>
              <a:gd name="adj2" fmla="val 7499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62137" y="998123"/>
            <a:ext cx="1914525" cy="1015663"/>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This place sucks my will to live…</a:t>
            </a:r>
            <a:endParaRPr lang="en-US" sz="2000" b="1" dirty="0">
              <a:effectLst>
                <a:outerShdw blurRad="38100" dist="38100" dir="2700000" algn="tl">
                  <a:srgbClr val="000000">
                    <a:alpha val="43137"/>
                  </a:srgbClr>
                </a:outerShdw>
              </a:effectLst>
            </a:endParaRPr>
          </a:p>
        </p:txBody>
      </p:sp>
      <p:sp>
        <p:nvSpPr>
          <p:cNvPr id="12" name="TextBox 11"/>
          <p:cNvSpPr txBox="1"/>
          <p:nvPr/>
        </p:nvSpPr>
        <p:spPr>
          <a:xfrm>
            <a:off x="5048250" y="798980"/>
            <a:ext cx="2118537" cy="769441"/>
          </a:xfrm>
          <a:prstGeom prst="rect">
            <a:avLst/>
          </a:prstGeom>
          <a:noFill/>
        </p:spPr>
        <p:txBody>
          <a:bodyPr wrap="square" rtlCol="0">
            <a:spAutoFit/>
          </a:bodyPr>
          <a:lstStyle/>
          <a:p>
            <a:pPr algn="ctr"/>
            <a:r>
              <a:rPr lang="en-US" sz="2200" b="1" dirty="0" smtClean="0">
                <a:effectLst>
                  <a:outerShdw blurRad="38100" dist="38100" dir="2700000" algn="tl">
                    <a:srgbClr val="000000">
                      <a:alpha val="43137"/>
                    </a:srgbClr>
                  </a:outerShdw>
                </a:effectLst>
              </a:rPr>
              <a:t>Must…work…on…resume</a:t>
            </a:r>
            <a:r>
              <a:rPr lang="en-US" sz="2200" b="1" dirty="0">
                <a:effectLst>
                  <a:outerShdw blurRad="38100" dist="38100" dir="2700000" algn="tl">
                    <a:srgbClr val="000000">
                      <a:alpha val="43137"/>
                    </a:srgbClr>
                  </a:outerShdw>
                </a:effectLst>
              </a:rPr>
              <a:t>…</a:t>
            </a:r>
          </a:p>
        </p:txBody>
      </p:sp>
      <p:sp>
        <p:nvSpPr>
          <p:cNvPr id="13" name="TextBox 12"/>
          <p:cNvSpPr txBox="1"/>
          <p:nvPr/>
        </p:nvSpPr>
        <p:spPr>
          <a:xfrm>
            <a:off x="8610600" y="647436"/>
            <a:ext cx="2133600" cy="677108"/>
          </a:xfrm>
          <a:prstGeom prst="rect">
            <a:avLst/>
          </a:prstGeom>
          <a:noFill/>
        </p:spPr>
        <p:txBody>
          <a:bodyPr wrap="square" rtlCol="0">
            <a:spAutoFit/>
          </a:bodyPr>
          <a:lstStyle/>
          <a:p>
            <a:pPr algn="ctr"/>
            <a:r>
              <a:rPr lang="en-US" sz="1900" b="1" dirty="0">
                <a:effectLst>
                  <a:outerShdw blurRad="38100" dist="38100" dir="2700000" algn="tl">
                    <a:srgbClr val="000000">
                      <a:alpha val="43137"/>
                    </a:srgbClr>
                  </a:outerShdw>
                </a:effectLst>
              </a:rPr>
              <a:t>Only 4,793 days to </a:t>
            </a:r>
            <a:r>
              <a:rPr lang="en-US" sz="1900" b="1" dirty="0" smtClean="0">
                <a:effectLst>
                  <a:outerShdw blurRad="38100" dist="38100" dir="2700000" algn="tl">
                    <a:srgbClr val="000000">
                      <a:alpha val="43137"/>
                    </a:srgbClr>
                  </a:outerShdw>
                </a:effectLst>
              </a:rPr>
              <a:t>retirement…</a:t>
            </a:r>
            <a:endParaRPr lang="en-US" sz="1900" b="1" dirty="0">
              <a:effectLst>
                <a:outerShdw blurRad="38100" dist="38100" dir="2700000" algn="tl">
                  <a:srgbClr val="000000">
                    <a:alpha val="43137"/>
                  </a:srgbClr>
                </a:outerShdw>
              </a:effectLst>
            </a:endParaRPr>
          </a:p>
        </p:txBody>
      </p:sp>
      <p:sp>
        <p:nvSpPr>
          <p:cNvPr id="14" name="TextBox 1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2159757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164779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9"/>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04800" y="779962"/>
            <a:ext cx="11506200" cy="3868238"/>
          </a:xfrm>
          <a:prstGeom prst="rect">
            <a:avLst/>
          </a:prstGeom>
        </p:spPr>
        <p:txBody>
          <a:bodyPr vert="horz" wrap="square" lIns="0" tIns="1392428" rIns="0" bIns="0" rtlCol="0">
            <a:spAutoFit/>
          </a:bodyPr>
          <a:lstStyle/>
          <a:p>
            <a:pPr marL="1042669" algn="ctr">
              <a:lnSpc>
                <a:spcPct val="100000"/>
              </a:lnSpc>
            </a:pPr>
            <a:r>
              <a:rPr sz="8000" b="1" dirty="0">
                <a:solidFill>
                  <a:srgbClr val="FFFFFF"/>
                </a:solidFill>
                <a:latin typeface="Colored Crayons" panose="02000500000000000000" pitchFamily="2" charset="0"/>
                <a:cs typeface="Arial Narrow"/>
              </a:rPr>
              <a:t>What </a:t>
            </a:r>
            <a:r>
              <a:rPr sz="8000" b="1" spc="-5" dirty="0">
                <a:solidFill>
                  <a:srgbClr val="FFFFFF"/>
                </a:solidFill>
                <a:latin typeface="Colored Crayons" panose="02000500000000000000" pitchFamily="2" charset="0"/>
                <a:cs typeface="Arial Narrow"/>
              </a:rPr>
              <a:t>is </a:t>
            </a:r>
            <a:r>
              <a:rPr lang="en-US" sz="8000" b="1" dirty="0" err="1" smtClean="0">
                <a:solidFill>
                  <a:srgbClr val="FFFFFF"/>
                </a:solidFill>
                <a:latin typeface="Colored Crayons" panose="02000500000000000000" pitchFamily="2" charset="0"/>
                <a:cs typeface="Arial Narrow"/>
              </a:rPr>
              <a:t>i</a:t>
            </a:r>
            <a:r>
              <a:rPr sz="8000" b="1" dirty="0" smtClean="0">
                <a:solidFill>
                  <a:srgbClr val="FFFFFF"/>
                </a:solidFill>
                <a:latin typeface="Colored Crayons" panose="02000500000000000000" pitchFamily="2" charset="0"/>
                <a:cs typeface="Arial Narrow"/>
              </a:rPr>
              <a:t>-Q </a:t>
            </a:r>
            <a:r>
              <a:rPr sz="8000" b="1" dirty="0">
                <a:solidFill>
                  <a:srgbClr val="FFFFFF"/>
                </a:solidFill>
                <a:latin typeface="Colored Crayons" panose="02000500000000000000" pitchFamily="2" charset="0"/>
                <a:cs typeface="Arial Narrow"/>
              </a:rPr>
              <a:t>(Innovation</a:t>
            </a:r>
            <a:r>
              <a:rPr sz="8000" b="1" spc="-95" dirty="0">
                <a:solidFill>
                  <a:srgbClr val="FFFFFF"/>
                </a:solidFill>
                <a:latin typeface="Colored Crayons" panose="02000500000000000000" pitchFamily="2" charset="0"/>
                <a:cs typeface="Arial Narrow"/>
              </a:rPr>
              <a:t> </a:t>
            </a:r>
            <a:r>
              <a:rPr sz="8000" b="1" spc="-5" dirty="0">
                <a:solidFill>
                  <a:srgbClr val="FFFFFF"/>
                </a:solidFill>
                <a:latin typeface="Colored Crayons" panose="02000500000000000000" pitchFamily="2" charset="0"/>
                <a:cs typeface="Arial Narrow"/>
              </a:rPr>
              <a:t>Quotient)?</a:t>
            </a:r>
          </a:p>
        </p:txBody>
      </p:sp>
    </p:spTree>
    <p:extLst>
      <p:ext uri="{BB962C8B-B14F-4D97-AF65-F5344CB8AC3E}">
        <p14:creationId xmlns:p14="http://schemas.microsoft.com/office/powerpoint/2010/main" val="3267396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0084" y="990600"/>
            <a:ext cx="10726116" cy="4647426"/>
          </a:xfrm>
          <a:prstGeom prst="rect">
            <a:avLst/>
          </a:prstGeom>
          <a:ln>
            <a:noFill/>
          </a:ln>
        </p:spPr>
        <p:txBody>
          <a:bodyPr vert="horz" wrap="square" lIns="0" tIns="0" rIns="0" bIns="0" rtlCol="0">
            <a:spAutoFit/>
          </a:bodyPr>
          <a:lstStyle/>
          <a:p>
            <a:pPr marL="12700" marR="200660" algn="just">
              <a:lnSpc>
                <a:spcPct val="100000"/>
              </a:lnSpc>
            </a:pPr>
            <a:r>
              <a:rPr sz="3000" b="1" spc="-10" dirty="0" smtClean="0">
                <a:solidFill>
                  <a:srgbClr val="002060"/>
                </a:solidFill>
                <a:latin typeface="Gadugi"/>
                <a:cs typeface="Gadugi"/>
              </a:rPr>
              <a:t>Innovation </a:t>
            </a:r>
            <a:r>
              <a:rPr sz="3000" b="1" spc="-5" dirty="0" smtClean="0">
                <a:solidFill>
                  <a:srgbClr val="002060"/>
                </a:solidFill>
                <a:latin typeface="Gadugi"/>
                <a:cs typeface="Gadugi"/>
              </a:rPr>
              <a:t>Quotient (</a:t>
            </a:r>
            <a:r>
              <a:rPr sz="3000" b="1" spc="-5" dirty="0" err="1" smtClean="0">
                <a:solidFill>
                  <a:srgbClr val="002060"/>
                </a:solidFill>
                <a:latin typeface="Gadugi"/>
                <a:cs typeface="Gadugi"/>
              </a:rPr>
              <a:t>i</a:t>
            </a:r>
            <a:r>
              <a:rPr sz="3000" b="1" spc="-5" dirty="0" smtClean="0">
                <a:solidFill>
                  <a:srgbClr val="002060"/>
                </a:solidFill>
                <a:latin typeface="Gadugi"/>
                <a:cs typeface="Gadugi"/>
              </a:rPr>
              <a:t>-Q) </a:t>
            </a:r>
            <a:r>
              <a:rPr sz="3000" spc="-5" dirty="0" smtClean="0">
                <a:solidFill>
                  <a:srgbClr val="002060"/>
                </a:solidFill>
                <a:latin typeface="Gadugi"/>
                <a:cs typeface="Gadugi"/>
              </a:rPr>
              <a:t>is </a:t>
            </a:r>
            <a:r>
              <a:rPr sz="3000" dirty="0" smtClean="0">
                <a:solidFill>
                  <a:srgbClr val="002060"/>
                </a:solidFill>
                <a:latin typeface="Gadugi"/>
                <a:cs typeface="Gadugi"/>
              </a:rPr>
              <a:t>a </a:t>
            </a:r>
            <a:r>
              <a:rPr sz="3000" spc="-10" dirty="0" smtClean="0">
                <a:solidFill>
                  <a:srgbClr val="002060"/>
                </a:solidFill>
                <a:latin typeface="Gadugi"/>
                <a:cs typeface="Gadugi"/>
              </a:rPr>
              <a:t>measure </a:t>
            </a:r>
            <a:r>
              <a:rPr sz="3000" spc="-30" dirty="0" smtClean="0">
                <a:solidFill>
                  <a:srgbClr val="002060"/>
                </a:solidFill>
                <a:latin typeface="Gadugi"/>
                <a:cs typeface="Gadugi"/>
              </a:rPr>
              <a:t>of </a:t>
            </a:r>
            <a:r>
              <a:rPr sz="3000" spc="-40" dirty="0" smtClean="0">
                <a:solidFill>
                  <a:srgbClr val="002060"/>
                </a:solidFill>
                <a:latin typeface="Gadugi"/>
                <a:cs typeface="Gadugi"/>
              </a:rPr>
              <a:t>one’s </a:t>
            </a:r>
            <a:r>
              <a:rPr sz="3000" spc="-10" dirty="0" smtClean="0">
                <a:solidFill>
                  <a:srgbClr val="002060"/>
                </a:solidFill>
                <a:latin typeface="Gadugi"/>
                <a:cs typeface="Gadugi"/>
              </a:rPr>
              <a:t>capacity </a:t>
            </a:r>
            <a:r>
              <a:rPr sz="3000" spc="-15" dirty="0" smtClean="0">
                <a:solidFill>
                  <a:srgbClr val="002060"/>
                </a:solidFill>
                <a:latin typeface="Gadugi"/>
                <a:cs typeface="Gadugi"/>
              </a:rPr>
              <a:t>to  </a:t>
            </a:r>
            <a:r>
              <a:rPr lang="en-US" sz="3000" spc="-15" dirty="0" smtClean="0">
                <a:solidFill>
                  <a:srgbClr val="002060"/>
                </a:solidFill>
                <a:latin typeface="Gadugi"/>
                <a:cs typeface="Gadugi"/>
              </a:rPr>
              <a:t> </a:t>
            </a:r>
            <a:r>
              <a:rPr sz="3000" spc="-5" dirty="0" smtClean="0">
                <a:solidFill>
                  <a:srgbClr val="002060"/>
                </a:solidFill>
                <a:latin typeface="Gadugi"/>
                <a:cs typeface="Gadugi"/>
              </a:rPr>
              <a:t>generate, champion, and successfully </a:t>
            </a:r>
            <a:r>
              <a:rPr sz="3000" spc="-10" dirty="0" smtClean="0">
                <a:solidFill>
                  <a:srgbClr val="002060"/>
                </a:solidFill>
                <a:latin typeface="Gadugi"/>
                <a:cs typeface="Gadugi"/>
              </a:rPr>
              <a:t>execute </a:t>
            </a:r>
            <a:r>
              <a:rPr sz="3000" dirty="0" smtClean="0">
                <a:solidFill>
                  <a:srgbClr val="002060"/>
                </a:solidFill>
                <a:latin typeface="Gadugi"/>
                <a:cs typeface="Gadugi"/>
              </a:rPr>
              <a:t>on </a:t>
            </a:r>
            <a:r>
              <a:rPr sz="3000" spc="-10" dirty="0" smtClean="0">
                <a:solidFill>
                  <a:srgbClr val="002060"/>
                </a:solidFill>
                <a:latin typeface="Gadugi"/>
                <a:cs typeface="Gadugi"/>
              </a:rPr>
              <a:t>innovative  </a:t>
            </a:r>
            <a:r>
              <a:rPr sz="3000" spc="-5" dirty="0" smtClean="0">
                <a:solidFill>
                  <a:srgbClr val="002060"/>
                </a:solidFill>
                <a:latin typeface="Gadugi"/>
                <a:cs typeface="Gadugi"/>
              </a:rPr>
              <a:t>solutions.</a:t>
            </a:r>
            <a:endParaRPr sz="3000" dirty="0" smtClean="0">
              <a:solidFill>
                <a:srgbClr val="002060"/>
              </a:solidFill>
              <a:latin typeface="Gadugi"/>
              <a:cs typeface="Gadugi"/>
            </a:endParaRPr>
          </a:p>
          <a:p>
            <a:pPr>
              <a:lnSpc>
                <a:spcPct val="100000"/>
              </a:lnSpc>
              <a:spcBef>
                <a:spcPts val="35"/>
              </a:spcBef>
            </a:pPr>
            <a:endParaRPr sz="3100" dirty="0">
              <a:solidFill>
                <a:srgbClr val="002060"/>
              </a:solidFill>
              <a:latin typeface="Times New Roman"/>
              <a:cs typeface="Times New Roman"/>
            </a:endParaRPr>
          </a:p>
          <a:p>
            <a:pPr marL="12700" marR="132715">
              <a:lnSpc>
                <a:spcPct val="100000"/>
              </a:lnSpc>
            </a:pPr>
            <a:r>
              <a:rPr sz="3000" spc="-5" dirty="0">
                <a:solidFill>
                  <a:srgbClr val="002060"/>
                </a:solidFill>
                <a:latin typeface="Gadugi"/>
                <a:cs typeface="Gadugi"/>
              </a:rPr>
              <a:t>It </a:t>
            </a:r>
            <a:r>
              <a:rPr sz="3000" dirty="0">
                <a:solidFill>
                  <a:srgbClr val="002060"/>
                </a:solidFill>
                <a:latin typeface="Gadugi"/>
                <a:cs typeface="Gadugi"/>
              </a:rPr>
              <a:t>entails a </a:t>
            </a:r>
            <a:r>
              <a:rPr sz="3000" spc="-5" dirty="0">
                <a:solidFill>
                  <a:srgbClr val="002060"/>
                </a:solidFill>
                <a:latin typeface="Gadugi"/>
                <a:cs typeface="Gadugi"/>
              </a:rPr>
              <a:t>willingness </a:t>
            </a:r>
            <a:r>
              <a:rPr sz="3000" spc="-15" dirty="0">
                <a:solidFill>
                  <a:srgbClr val="002060"/>
                </a:solidFill>
                <a:latin typeface="Gadugi"/>
                <a:cs typeface="Gadugi"/>
              </a:rPr>
              <a:t>to </a:t>
            </a:r>
            <a:r>
              <a:rPr sz="3000" spc="-5" dirty="0">
                <a:solidFill>
                  <a:srgbClr val="002060"/>
                </a:solidFill>
                <a:latin typeface="Gadugi"/>
                <a:cs typeface="Gadugi"/>
              </a:rPr>
              <a:t>challenge </a:t>
            </a:r>
            <a:r>
              <a:rPr sz="3000" dirty="0">
                <a:solidFill>
                  <a:srgbClr val="002060"/>
                </a:solidFill>
                <a:latin typeface="Gadugi"/>
                <a:cs typeface="Gadugi"/>
              </a:rPr>
              <a:t>the </a:t>
            </a:r>
            <a:r>
              <a:rPr sz="3000" spc="-5" dirty="0">
                <a:solidFill>
                  <a:srgbClr val="002060"/>
                </a:solidFill>
                <a:latin typeface="Gadugi"/>
                <a:cs typeface="Gadugi"/>
              </a:rPr>
              <a:t>status </a:t>
            </a:r>
            <a:r>
              <a:rPr sz="3000" spc="-10" dirty="0">
                <a:solidFill>
                  <a:srgbClr val="002060"/>
                </a:solidFill>
                <a:latin typeface="Gadugi"/>
                <a:cs typeface="Gadugi"/>
              </a:rPr>
              <a:t>quo, </a:t>
            </a:r>
            <a:r>
              <a:rPr lang="en-US" sz="3000" spc="-10" dirty="0" smtClean="0">
                <a:solidFill>
                  <a:srgbClr val="002060"/>
                </a:solidFill>
                <a:latin typeface="Gadugi"/>
                <a:cs typeface="Gadugi"/>
              </a:rPr>
              <a:t>explore new possibilities, </a:t>
            </a:r>
            <a:r>
              <a:rPr sz="3000" spc="-5" dirty="0" smtClean="0">
                <a:solidFill>
                  <a:srgbClr val="002060"/>
                </a:solidFill>
                <a:latin typeface="Gadugi"/>
                <a:cs typeface="Gadugi"/>
              </a:rPr>
              <a:t>and </a:t>
            </a:r>
            <a:r>
              <a:rPr sz="3000" spc="-5" dirty="0">
                <a:solidFill>
                  <a:srgbClr val="002060"/>
                </a:solidFill>
                <a:latin typeface="Gadugi"/>
                <a:cs typeface="Gadugi"/>
              </a:rPr>
              <a:t>occasionally </a:t>
            </a:r>
            <a:r>
              <a:rPr sz="3000" dirty="0">
                <a:solidFill>
                  <a:srgbClr val="002060"/>
                </a:solidFill>
                <a:latin typeface="Gadugi"/>
                <a:cs typeface="Gadugi"/>
              </a:rPr>
              <a:t>fail </a:t>
            </a:r>
            <a:r>
              <a:rPr sz="3000" spc="-5" dirty="0">
                <a:solidFill>
                  <a:srgbClr val="002060"/>
                </a:solidFill>
                <a:latin typeface="Gadugi"/>
                <a:cs typeface="Gadugi"/>
              </a:rPr>
              <a:t>in </a:t>
            </a:r>
            <a:r>
              <a:rPr sz="3000" dirty="0">
                <a:solidFill>
                  <a:srgbClr val="002060"/>
                </a:solidFill>
                <a:latin typeface="Gadugi"/>
                <a:cs typeface="Gadugi"/>
              </a:rPr>
              <a:t>the pursuit </a:t>
            </a:r>
            <a:r>
              <a:rPr sz="3000" spc="-30" dirty="0">
                <a:solidFill>
                  <a:srgbClr val="002060"/>
                </a:solidFill>
                <a:latin typeface="Gadugi"/>
                <a:cs typeface="Gadugi"/>
              </a:rPr>
              <a:t>of</a:t>
            </a:r>
            <a:r>
              <a:rPr sz="3000" spc="30" dirty="0">
                <a:solidFill>
                  <a:srgbClr val="002060"/>
                </a:solidFill>
                <a:latin typeface="Gadugi"/>
                <a:cs typeface="Gadugi"/>
              </a:rPr>
              <a:t> </a:t>
            </a:r>
            <a:r>
              <a:rPr sz="3000" spc="-10" dirty="0">
                <a:solidFill>
                  <a:srgbClr val="002060"/>
                </a:solidFill>
                <a:latin typeface="Gadugi"/>
                <a:cs typeface="Gadugi"/>
              </a:rPr>
              <a:t>progress.</a:t>
            </a:r>
            <a:endParaRPr sz="3000" dirty="0">
              <a:solidFill>
                <a:srgbClr val="002060"/>
              </a:solidFill>
              <a:latin typeface="Gadugi"/>
              <a:cs typeface="Gadugi"/>
            </a:endParaRPr>
          </a:p>
          <a:p>
            <a:pPr>
              <a:lnSpc>
                <a:spcPct val="100000"/>
              </a:lnSpc>
              <a:spcBef>
                <a:spcPts val="25"/>
              </a:spcBef>
            </a:pPr>
            <a:endParaRPr sz="3100" dirty="0">
              <a:solidFill>
                <a:srgbClr val="002060"/>
              </a:solidFill>
              <a:latin typeface="Times New Roman"/>
              <a:cs typeface="Times New Roman"/>
            </a:endParaRPr>
          </a:p>
          <a:p>
            <a:pPr marL="12700" marR="5080" algn="just">
              <a:lnSpc>
                <a:spcPct val="100200"/>
              </a:lnSpc>
            </a:pPr>
            <a:r>
              <a:rPr sz="3000" dirty="0">
                <a:solidFill>
                  <a:srgbClr val="002060"/>
                </a:solidFill>
                <a:latin typeface="Gadugi"/>
                <a:cs typeface="Gadugi"/>
              </a:rPr>
              <a:t>i-Q </a:t>
            </a:r>
            <a:r>
              <a:rPr sz="3000" spc="-5" dirty="0">
                <a:solidFill>
                  <a:srgbClr val="002060"/>
                </a:solidFill>
                <a:latin typeface="Gadugi"/>
                <a:cs typeface="Gadugi"/>
              </a:rPr>
              <a:t>is not associated </a:t>
            </a:r>
            <a:r>
              <a:rPr sz="3000" dirty="0">
                <a:solidFill>
                  <a:srgbClr val="002060"/>
                </a:solidFill>
                <a:latin typeface="Gadugi"/>
                <a:cs typeface="Gadugi"/>
              </a:rPr>
              <a:t>with a </a:t>
            </a:r>
            <a:r>
              <a:rPr sz="3000" spc="-5" dirty="0">
                <a:solidFill>
                  <a:srgbClr val="002060"/>
                </a:solidFill>
                <a:latin typeface="Gadugi"/>
                <a:cs typeface="Gadugi"/>
              </a:rPr>
              <a:t>specific </a:t>
            </a:r>
            <a:r>
              <a:rPr sz="3000" spc="-10" dirty="0">
                <a:solidFill>
                  <a:srgbClr val="002060"/>
                </a:solidFill>
                <a:latin typeface="Gadugi"/>
                <a:cs typeface="Gadugi"/>
              </a:rPr>
              <a:t>role, </a:t>
            </a:r>
            <a:r>
              <a:rPr sz="3000" spc="-5" dirty="0">
                <a:solidFill>
                  <a:srgbClr val="002060"/>
                </a:solidFill>
                <a:latin typeface="Gadugi"/>
                <a:cs typeface="Gadugi"/>
              </a:rPr>
              <a:t>position, </a:t>
            </a:r>
            <a:r>
              <a:rPr sz="3000" dirty="0">
                <a:solidFill>
                  <a:srgbClr val="002060"/>
                </a:solidFill>
                <a:latin typeface="Gadugi"/>
                <a:cs typeface="Gadugi"/>
              </a:rPr>
              <a:t>or </a:t>
            </a:r>
            <a:r>
              <a:rPr sz="3000" spc="-5" dirty="0">
                <a:solidFill>
                  <a:srgbClr val="002060"/>
                </a:solidFill>
                <a:latin typeface="Gadugi"/>
                <a:cs typeface="Gadugi"/>
              </a:rPr>
              <a:t>function.  Each </a:t>
            </a:r>
            <a:r>
              <a:rPr sz="3000" spc="-30" dirty="0">
                <a:solidFill>
                  <a:srgbClr val="002060"/>
                </a:solidFill>
                <a:latin typeface="Gadugi"/>
                <a:cs typeface="Gadugi"/>
              </a:rPr>
              <a:t>of </a:t>
            </a:r>
            <a:r>
              <a:rPr sz="3000" dirty="0">
                <a:solidFill>
                  <a:srgbClr val="002060"/>
                </a:solidFill>
                <a:latin typeface="Gadugi"/>
                <a:cs typeface="Gadugi"/>
              </a:rPr>
              <a:t>us </a:t>
            </a:r>
            <a:r>
              <a:rPr sz="3000" spc="-5" dirty="0">
                <a:solidFill>
                  <a:srgbClr val="002060"/>
                </a:solidFill>
                <a:latin typeface="Gadugi"/>
                <a:cs typeface="Gadugi"/>
              </a:rPr>
              <a:t>possesses </a:t>
            </a:r>
            <a:r>
              <a:rPr sz="3000" dirty="0">
                <a:solidFill>
                  <a:srgbClr val="002060"/>
                </a:solidFill>
                <a:latin typeface="Gadugi"/>
                <a:cs typeface="Gadugi"/>
              </a:rPr>
              <a:t>an </a:t>
            </a:r>
            <a:r>
              <a:rPr sz="3000" spc="-5" dirty="0">
                <a:solidFill>
                  <a:srgbClr val="002060"/>
                </a:solidFill>
                <a:latin typeface="Gadugi"/>
                <a:cs typeface="Gadugi"/>
              </a:rPr>
              <a:t>i-Q </a:t>
            </a:r>
            <a:r>
              <a:rPr sz="3000" dirty="0">
                <a:solidFill>
                  <a:srgbClr val="002060"/>
                </a:solidFill>
                <a:latin typeface="Gadugi"/>
                <a:cs typeface="Gadugi"/>
              </a:rPr>
              <a:t>as </a:t>
            </a:r>
            <a:r>
              <a:rPr sz="3000" spc="-5" dirty="0">
                <a:solidFill>
                  <a:srgbClr val="002060"/>
                </a:solidFill>
                <a:latin typeface="Gadugi"/>
                <a:cs typeface="Gadugi"/>
              </a:rPr>
              <a:t>well </a:t>
            </a:r>
            <a:r>
              <a:rPr sz="3000" dirty="0">
                <a:solidFill>
                  <a:srgbClr val="002060"/>
                </a:solidFill>
                <a:latin typeface="Gadugi"/>
                <a:cs typeface="Gadugi"/>
              </a:rPr>
              <a:t>as the ability </a:t>
            </a:r>
            <a:r>
              <a:rPr sz="3000" spc="-15" dirty="0">
                <a:solidFill>
                  <a:srgbClr val="002060"/>
                </a:solidFill>
                <a:latin typeface="Gadugi"/>
                <a:cs typeface="Gadugi"/>
              </a:rPr>
              <a:t>to </a:t>
            </a:r>
            <a:r>
              <a:rPr sz="3000" dirty="0">
                <a:solidFill>
                  <a:srgbClr val="002060"/>
                </a:solidFill>
                <a:latin typeface="Gadugi"/>
                <a:cs typeface="Gadugi"/>
              </a:rPr>
              <a:t>amplify </a:t>
            </a:r>
            <a:r>
              <a:rPr sz="3000" spc="-5" dirty="0">
                <a:solidFill>
                  <a:srgbClr val="002060"/>
                </a:solidFill>
                <a:latin typeface="Gadugi"/>
                <a:cs typeface="Gadugi"/>
              </a:rPr>
              <a:t>it  </a:t>
            </a:r>
            <a:r>
              <a:rPr sz="3000" spc="-10" dirty="0">
                <a:solidFill>
                  <a:srgbClr val="002060"/>
                </a:solidFill>
                <a:latin typeface="Gadugi"/>
                <a:cs typeface="Gadugi"/>
              </a:rPr>
              <a:t>through </a:t>
            </a:r>
            <a:r>
              <a:rPr sz="3000" spc="-5" dirty="0">
                <a:solidFill>
                  <a:srgbClr val="002060"/>
                </a:solidFill>
                <a:latin typeface="Gadugi"/>
                <a:cs typeface="Gadugi"/>
              </a:rPr>
              <a:t>focused, courageous</a:t>
            </a:r>
            <a:r>
              <a:rPr sz="3000" spc="20" dirty="0">
                <a:solidFill>
                  <a:srgbClr val="002060"/>
                </a:solidFill>
                <a:latin typeface="Gadugi"/>
                <a:cs typeface="Gadugi"/>
              </a:rPr>
              <a:t> </a:t>
            </a:r>
            <a:r>
              <a:rPr sz="3000" spc="10" dirty="0">
                <a:solidFill>
                  <a:srgbClr val="002060"/>
                </a:solidFill>
                <a:latin typeface="Gadugi"/>
                <a:cs typeface="Gadugi"/>
              </a:rPr>
              <a:t>effort.</a:t>
            </a:r>
            <a:endParaRPr sz="3000" dirty="0">
              <a:solidFill>
                <a:srgbClr val="002060"/>
              </a:solidFill>
              <a:latin typeface="Gadugi"/>
              <a:cs typeface="Gadugi"/>
            </a:endParaRPr>
          </a:p>
        </p:txBody>
      </p:sp>
      <p:sp>
        <p:nvSpPr>
          <p:cNvPr id="6" name="TextBox 5"/>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291954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9" name="object 7"/>
          <p:cNvSpPr txBox="1">
            <a:spLocks noGrp="1"/>
          </p:cNvSpPr>
          <p:nvPr>
            <p:ph type="title"/>
          </p:nvPr>
        </p:nvSpPr>
        <p:spPr>
          <a:xfrm>
            <a:off x="447675" y="1447800"/>
            <a:ext cx="11363325" cy="2421689"/>
          </a:xfrm>
          <a:prstGeom prst="rect">
            <a:avLst/>
          </a:prstGeom>
        </p:spPr>
        <p:txBody>
          <a:bodyPr vert="horz" wrap="square" lIns="0" tIns="1392428" rIns="0" bIns="0" rtlCol="0">
            <a:spAutoFit/>
          </a:bodyPr>
          <a:lstStyle/>
          <a:p>
            <a:pPr algn="ctr">
              <a:lnSpc>
                <a:spcPct val="100000"/>
              </a:lnSpc>
            </a:pPr>
            <a:r>
              <a:rPr lang="en-US" sz="6600" b="1" dirty="0" smtClean="0">
                <a:solidFill>
                  <a:srgbClr val="FFFFFF"/>
                </a:solidFill>
                <a:latin typeface="Colored Crayons" panose="02000500000000000000" pitchFamily="2" charset="0"/>
                <a:cs typeface="Arial Narrow"/>
              </a:rPr>
              <a:t>Why should law firms care?</a:t>
            </a:r>
            <a:endParaRPr sz="6600" dirty="0">
              <a:latin typeface="Colored Crayons" panose="02000500000000000000" pitchFamily="2" charset="0"/>
              <a:cs typeface="Arial Narrow"/>
            </a:endParaRPr>
          </a:p>
        </p:txBody>
      </p:sp>
    </p:spTree>
    <p:extLst>
      <p:ext uri="{BB962C8B-B14F-4D97-AF65-F5344CB8AC3E}">
        <p14:creationId xmlns:p14="http://schemas.microsoft.com/office/powerpoint/2010/main" val="2346200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898" t="15152" r="17330" b="9091"/>
          <a:stretch/>
        </p:blipFill>
        <p:spPr>
          <a:xfrm>
            <a:off x="0" y="0"/>
            <a:ext cx="12192000" cy="6858000"/>
          </a:xfrm>
          <a:prstGeom prst="rect">
            <a:avLst/>
          </a:prstGeom>
          <a:ln w="31750">
            <a:solidFill>
              <a:schemeClr val="accent1"/>
            </a:solidFill>
          </a:ln>
          <a:effectLst>
            <a:outerShdw blurRad="292100" dist="139700" dir="2700000" algn="tl" rotWithShape="0">
              <a:srgbClr val="333333">
                <a:alpha val="65000"/>
              </a:srgbClr>
            </a:outerShdw>
          </a:effectLst>
        </p:spPr>
      </p:pic>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4044364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133600"/>
            <a:ext cx="10210800" cy="646331"/>
          </a:xfrm>
          <a:prstGeom prst="rect">
            <a:avLst/>
          </a:prstGeom>
        </p:spPr>
        <p:txBody>
          <a:bodyPr wrap="square">
            <a:spAutoFit/>
          </a:bodyPr>
          <a:lstStyle/>
          <a:p>
            <a:r>
              <a:rPr lang="en-US" sz="3600" b="1" dirty="0" smtClean="0">
                <a:solidFill>
                  <a:schemeClr val="accent5"/>
                </a:solidFill>
                <a:latin typeface="Cambria Math" panose="02040503050406030204" pitchFamily="18" charset="0"/>
                <a:ea typeface="Cambria Math" panose="02040503050406030204" pitchFamily="18" charset="0"/>
              </a:rPr>
              <a:t>Using social media in new ways to attract prospects</a:t>
            </a:r>
            <a:endParaRPr lang="en-US" sz="3600" dirty="0">
              <a:solidFill>
                <a:schemeClr val="accent5"/>
              </a:solidFill>
              <a:latin typeface="Cambria Math" panose="02040503050406030204" pitchFamily="18" charset="0"/>
              <a:ea typeface="Cambria Math" panose="02040503050406030204" pitchFamily="18" charset="0"/>
            </a:endParaRPr>
          </a:p>
        </p:txBody>
      </p:sp>
      <p:sp>
        <p:nvSpPr>
          <p:cNvPr id="3" name="Rectangle 2"/>
          <p:cNvSpPr/>
          <p:nvPr/>
        </p:nvSpPr>
        <p:spPr>
          <a:xfrm>
            <a:off x="339753" y="537799"/>
            <a:ext cx="11277600" cy="1077218"/>
          </a:xfrm>
          <a:prstGeom prst="rect">
            <a:avLst/>
          </a:prstGeom>
        </p:spPr>
        <p:txBody>
          <a:bodyPr wrap="square">
            <a:spAutoFit/>
          </a:bodyPr>
          <a:lstStyle/>
          <a:p>
            <a:r>
              <a:rPr lang="en-US" sz="3200" b="1" dirty="0" smtClean="0">
                <a:solidFill>
                  <a:srgbClr val="002060"/>
                </a:solidFill>
              </a:rPr>
              <a:t>Lean</a:t>
            </a:r>
            <a:r>
              <a:rPr lang="en-US" sz="3200" b="1" dirty="0">
                <a:solidFill>
                  <a:srgbClr val="002060"/>
                </a:solidFill>
              </a:rPr>
              <a:t>, </a:t>
            </a:r>
            <a:r>
              <a:rPr lang="en-US" sz="3200" b="1" dirty="0" smtClean="0">
                <a:solidFill>
                  <a:srgbClr val="002060"/>
                </a:solidFill>
              </a:rPr>
              <a:t>agile, low-overhead</a:t>
            </a:r>
            <a:r>
              <a:rPr lang="en-US" sz="3200" b="1" dirty="0">
                <a:solidFill>
                  <a:srgbClr val="002060"/>
                </a:solidFill>
              </a:rPr>
              <a:t>, highly skilled legal </a:t>
            </a:r>
            <a:r>
              <a:rPr lang="en-US" sz="3200" b="1" dirty="0" smtClean="0">
                <a:solidFill>
                  <a:srgbClr val="002060"/>
                </a:solidFill>
              </a:rPr>
              <a:t>teams to address clients’ </a:t>
            </a:r>
            <a:r>
              <a:rPr lang="en-US" sz="3200" b="1" dirty="0" smtClean="0">
                <a:solidFill>
                  <a:srgbClr val="002060"/>
                </a:solidFill>
              </a:rPr>
              <a:t>needs quicker</a:t>
            </a:r>
            <a:endParaRPr lang="en-US" sz="3200" b="1" dirty="0">
              <a:solidFill>
                <a:srgbClr val="002060"/>
              </a:solidFill>
            </a:endParaRPr>
          </a:p>
        </p:txBody>
      </p:sp>
      <p:sp>
        <p:nvSpPr>
          <p:cNvPr id="4" name="Rectangle 3"/>
          <p:cNvSpPr/>
          <p:nvPr/>
        </p:nvSpPr>
        <p:spPr>
          <a:xfrm>
            <a:off x="3012440" y="5196043"/>
            <a:ext cx="8604913" cy="1077218"/>
          </a:xfrm>
          <a:prstGeom prst="rect">
            <a:avLst/>
          </a:prstGeom>
        </p:spPr>
        <p:txBody>
          <a:bodyPr wrap="square">
            <a:spAutoFit/>
          </a:bodyPr>
          <a:lstStyle/>
          <a:p>
            <a:r>
              <a:rPr lang="en-US" sz="3200" b="1" dirty="0" smtClean="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Providing </a:t>
            </a:r>
            <a:r>
              <a:rPr lang="en-US" sz="3200" b="1" dirty="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alternative pricing strategies </a:t>
            </a:r>
            <a:r>
              <a:rPr lang="en-US" sz="3200" b="1" dirty="0" smtClean="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that offer </a:t>
            </a:r>
            <a:r>
              <a:rPr lang="en-US" sz="3200" b="1" dirty="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greater </a:t>
            </a:r>
            <a:r>
              <a:rPr lang="en-US" sz="3200" b="1" dirty="0" smtClean="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value </a:t>
            </a:r>
            <a:r>
              <a:rPr lang="en-US" sz="3200" b="1" dirty="0" smtClean="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and benefits </a:t>
            </a:r>
            <a:r>
              <a:rPr lang="en-US" sz="3200" b="1" dirty="0" smtClean="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rPr>
              <a:t>to clients</a:t>
            </a:r>
            <a:endParaRPr lang="en-US" sz="3200" b="1" dirty="0">
              <a:solidFill>
                <a:schemeClr val="accent2">
                  <a:lumMod val="75000"/>
                </a:schemeClr>
              </a:solidFill>
              <a:latin typeface="Microsoft Tai Le" panose="020B0502040204020203" pitchFamily="34" charset="0"/>
              <a:ea typeface="Segoe UI Black" panose="020B0A02040204020203" pitchFamily="34" charset="0"/>
              <a:cs typeface="Microsoft Tai Le" panose="020B0502040204020203" pitchFamily="34" charset="0"/>
            </a:endParaRPr>
          </a:p>
        </p:txBody>
      </p:sp>
      <p:sp>
        <p:nvSpPr>
          <p:cNvPr id="5" name="Rectangle 4"/>
          <p:cNvSpPr/>
          <p:nvPr/>
        </p:nvSpPr>
        <p:spPr>
          <a:xfrm>
            <a:off x="339753" y="3417592"/>
            <a:ext cx="10549588" cy="1200329"/>
          </a:xfrm>
          <a:prstGeom prst="rect">
            <a:avLst/>
          </a:prstGeom>
        </p:spPr>
        <p:txBody>
          <a:bodyPr wrap="square">
            <a:spAutoFit/>
          </a:bodyPr>
          <a:lstStyle/>
          <a:p>
            <a:r>
              <a:rPr lang="en-US" sz="2400" b="1" dirty="0" smtClean="0">
                <a:solidFill>
                  <a:schemeClr val="accent6">
                    <a:lumMod val="75000"/>
                  </a:schemeClr>
                </a:solidFill>
                <a:latin typeface="Lucida Sans Unicode" panose="020B0602030504020204" pitchFamily="34" charset="0"/>
                <a:cs typeface="Lucida Sans Unicode" panose="020B0602030504020204" pitchFamily="34" charset="0"/>
              </a:rPr>
              <a:t>Leveraging </a:t>
            </a:r>
            <a:r>
              <a:rPr lang="en-US" sz="2400" b="1" dirty="0">
                <a:solidFill>
                  <a:schemeClr val="accent6">
                    <a:lumMod val="75000"/>
                  </a:schemeClr>
                </a:solidFill>
                <a:latin typeface="Lucida Sans Unicode" panose="020B0602030504020204" pitchFamily="34" charset="0"/>
                <a:cs typeface="Lucida Sans Unicode" panose="020B0602030504020204" pitchFamily="34" charset="0"/>
              </a:rPr>
              <a:t>new </a:t>
            </a:r>
            <a:r>
              <a:rPr lang="en-US" sz="2400" b="1" dirty="0" smtClean="0">
                <a:solidFill>
                  <a:schemeClr val="accent6">
                    <a:lumMod val="75000"/>
                  </a:schemeClr>
                </a:solidFill>
                <a:latin typeface="Lucida Sans Unicode" panose="020B0602030504020204" pitchFamily="34" charset="0"/>
                <a:cs typeface="Lucida Sans Unicode" panose="020B0602030504020204" pitchFamily="34" charset="0"/>
              </a:rPr>
              <a:t>technologies </a:t>
            </a:r>
            <a:r>
              <a:rPr lang="en-US" sz="2400" b="1" dirty="0">
                <a:solidFill>
                  <a:schemeClr val="accent6">
                    <a:lumMod val="75000"/>
                  </a:schemeClr>
                </a:solidFill>
                <a:latin typeface="Lucida Sans Unicode" panose="020B0602030504020204" pitchFamily="34" charset="0"/>
                <a:cs typeface="Lucida Sans Unicode" panose="020B0602030504020204" pitchFamily="34" charset="0"/>
              </a:rPr>
              <a:t>such as cloud-based computing and storage systems, workflow apps, and data analytics to improve efficiencies</a:t>
            </a:r>
          </a:p>
        </p:txBody>
      </p:sp>
      <p:sp>
        <p:nvSpPr>
          <p:cNvPr id="6" name="TextBox 5"/>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18187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99376" cy="68961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1973" t="4972" b="58564"/>
          <a:stretch/>
        </p:blipFill>
        <p:spPr>
          <a:xfrm>
            <a:off x="7199376" y="28280"/>
            <a:ext cx="5002333" cy="6896100"/>
          </a:xfrm>
          <a:prstGeom prst="rect">
            <a:avLst/>
          </a:prstGeom>
        </p:spPr>
      </p:pic>
      <p:sp>
        <p:nvSpPr>
          <p:cNvPr id="5" name="Moon 4"/>
          <p:cNvSpPr/>
          <p:nvPr/>
        </p:nvSpPr>
        <p:spPr>
          <a:xfrm rot="10800000">
            <a:off x="7010399" y="3962400"/>
            <a:ext cx="506349" cy="21336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5638800" y="190501"/>
            <a:ext cx="6324600" cy="2971800"/>
          </a:xfrm>
          <a:prstGeom prst="wedgeEllipseCallout">
            <a:avLst>
              <a:gd name="adj1" fmla="val -62505"/>
              <a:gd name="adj2" fmla="val 38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61345" y="768460"/>
            <a:ext cx="6202055" cy="1815882"/>
          </a:xfrm>
          <a:prstGeom prst="rect">
            <a:avLst/>
          </a:prstGeom>
        </p:spPr>
        <p:txBody>
          <a:bodyPr wrap="square">
            <a:spAutoFit/>
          </a:bodyPr>
          <a:lstStyle/>
          <a:p>
            <a:pPr algn="ctr"/>
            <a:r>
              <a:rPr lang="en-US" sz="2800" dirty="0" smtClean="0">
                <a:solidFill>
                  <a:schemeClr val="bg1"/>
                </a:solidFill>
                <a:effectLst>
                  <a:outerShdw blurRad="38100" dist="38100" dir="2700000" algn="tl">
                    <a:srgbClr val="000000">
                      <a:alpha val="43137"/>
                    </a:srgbClr>
                  </a:outerShdw>
                </a:effectLst>
              </a:rPr>
              <a:t>“Law </a:t>
            </a:r>
            <a:r>
              <a:rPr lang="en-US" sz="2800" dirty="0">
                <a:solidFill>
                  <a:schemeClr val="bg1"/>
                </a:solidFill>
                <a:effectLst>
                  <a:outerShdw blurRad="38100" dist="38100" dir="2700000" algn="tl">
                    <a:srgbClr val="000000">
                      <a:alpha val="43137"/>
                    </a:srgbClr>
                  </a:outerShdw>
                </a:effectLst>
              </a:rPr>
              <a:t>firms will become emboldened, impatient, highly strategic, and desperate as the more aggressive law firms make ever-bolder moves on the market</a:t>
            </a:r>
            <a:r>
              <a:rPr lang="en-US" sz="2800" dirty="0" smtClean="0">
                <a:solidFill>
                  <a:schemeClr val="bg1"/>
                </a:solidFill>
                <a:effectLst>
                  <a:outerShdw blurRad="38100" dist="38100" dir="2700000" algn="tl">
                    <a:srgbClr val="000000">
                      <a:alpha val="43137"/>
                    </a:srgbClr>
                  </a:outerShdw>
                </a:effectLst>
              </a:rPr>
              <a:t>.” </a:t>
            </a:r>
            <a:endParaRPr lang="en-US" sz="2800"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6225619" y="3285351"/>
            <a:ext cx="5715000" cy="276999"/>
          </a:xfrm>
          <a:prstGeom prst="rect">
            <a:avLst/>
          </a:prstGeom>
        </p:spPr>
        <p:txBody>
          <a:bodyPr wrap="square">
            <a:spAutoFit/>
          </a:bodyPr>
          <a:lstStyle/>
          <a:p>
            <a:pPr marL="285750" indent="-285750">
              <a:buFontTx/>
              <a:buChar char="-"/>
            </a:pPr>
            <a:r>
              <a:rPr lang="en-US" sz="1200" i="1" dirty="0" smtClean="0"/>
              <a:t>“Radical</a:t>
            </a:r>
            <a:r>
              <a:rPr lang="en-US" sz="1200" i="1" dirty="0"/>
              <a:t>, Crazy and Off-the-Rails Moves to Expect from Law </a:t>
            </a:r>
            <a:r>
              <a:rPr lang="en-US" sz="1200" i="1" dirty="0" smtClean="0"/>
              <a:t>Firms” (BTI Consulting)</a:t>
            </a:r>
            <a:endParaRPr lang="en-US" sz="1200" i="1" dirty="0"/>
          </a:p>
        </p:txBody>
      </p:sp>
    </p:spTree>
    <p:extLst>
      <p:ext uri="{BB962C8B-B14F-4D97-AF65-F5344CB8AC3E}">
        <p14:creationId xmlns:p14="http://schemas.microsoft.com/office/powerpoint/2010/main" val="152222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12" y="1568703"/>
            <a:ext cx="11250574" cy="3693319"/>
          </a:xfrm>
        </p:spPr>
        <p:txBody>
          <a:bodyPr/>
          <a:lstStyle/>
          <a:p>
            <a:pPr algn="ctr"/>
            <a:r>
              <a:rPr lang="en-US" sz="4800" dirty="0" smtClean="0"/>
              <a:t>The following presentation contains video and audio.  </a:t>
            </a:r>
            <a:br>
              <a:rPr lang="en-US" sz="4800" dirty="0" smtClean="0"/>
            </a:br>
            <a:r>
              <a:rPr lang="en-US" sz="4800" dirty="0"/>
              <a:t/>
            </a:r>
            <a:br>
              <a:rPr lang="en-US" sz="4800" dirty="0"/>
            </a:br>
            <a:r>
              <a:rPr lang="en-US" sz="4800" dirty="0" smtClean="0"/>
              <a:t>Please be mindful of your device’s volume if others are in the area. </a:t>
            </a:r>
            <a:endParaRPr lang="en-US" sz="4800" dirty="0"/>
          </a:p>
        </p:txBody>
      </p:sp>
    </p:spTree>
    <p:extLst>
      <p:ext uri="{BB962C8B-B14F-4D97-AF65-F5344CB8AC3E}">
        <p14:creationId xmlns:p14="http://schemas.microsoft.com/office/powerpoint/2010/main" val="190468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
            <a:ext cx="12182475" cy="6858000"/>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506819" y="304800"/>
            <a:ext cx="11178362" cy="5099345"/>
          </a:xfrm>
          <a:prstGeom prst="rect">
            <a:avLst/>
          </a:prstGeom>
        </p:spPr>
        <p:txBody>
          <a:bodyPr vert="horz" wrap="square" lIns="0" tIns="1392428" rIns="0" bIns="0" rtlCol="0">
            <a:spAutoFit/>
          </a:bodyPr>
          <a:lstStyle/>
          <a:p>
            <a:pPr algn="ctr">
              <a:lnSpc>
                <a:spcPct val="100000"/>
              </a:lnSpc>
            </a:pPr>
            <a:r>
              <a:rPr lang="en-US" sz="8000" b="1" dirty="0" smtClean="0">
                <a:solidFill>
                  <a:schemeClr val="bg1"/>
                </a:solidFill>
                <a:latin typeface="Colored Crayons" panose="02000500000000000000" pitchFamily="2" charset="0"/>
              </a:rPr>
              <a:t>Why </a:t>
            </a:r>
            <a:r>
              <a:rPr lang="en-US" sz="8000" b="1" dirty="0">
                <a:solidFill>
                  <a:schemeClr val="bg1"/>
                </a:solidFill>
                <a:latin typeface="Colored Crayons" panose="02000500000000000000" pitchFamily="2" charset="0"/>
              </a:rPr>
              <a:t>are law firms traditionally </a:t>
            </a:r>
            <a:r>
              <a:rPr lang="en-US" sz="8000" b="1" dirty="0" smtClean="0">
                <a:solidFill>
                  <a:schemeClr val="bg1"/>
                </a:solidFill>
                <a:latin typeface="Colored Crayons" panose="02000500000000000000" pitchFamily="2" charset="0"/>
              </a:rPr>
              <a:t>reluctant </a:t>
            </a:r>
            <a:r>
              <a:rPr lang="en-US" sz="8000" b="1" dirty="0">
                <a:solidFill>
                  <a:schemeClr val="bg1"/>
                </a:solidFill>
                <a:latin typeface="Colored Crayons" panose="02000500000000000000" pitchFamily="2" charset="0"/>
              </a:rPr>
              <a:t>to </a:t>
            </a:r>
            <a:r>
              <a:rPr lang="en-US" sz="8000" b="1" dirty="0" err="1" smtClean="0">
                <a:solidFill>
                  <a:schemeClr val="bg1"/>
                </a:solidFill>
                <a:latin typeface="Colored Crayons" panose="02000500000000000000" pitchFamily="2" charset="0"/>
              </a:rPr>
              <a:t>innovatE</a:t>
            </a:r>
            <a:r>
              <a:rPr lang="en-US" sz="8000" b="1" dirty="0" smtClean="0">
                <a:solidFill>
                  <a:schemeClr val="bg1"/>
                </a:solidFill>
                <a:latin typeface="Colored Crayons" panose="02000500000000000000" pitchFamily="2" charset="0"/>
              </a:rPr>
              <a:t>?</a:t>
            </a:r>
            <a:endParaRPr sz="5400" b="1" dirty="0">
              <a:solidFill>
                <a:schemeClr val="bg1"/>
              </a:solidFill>
              <a:latin typeface="Arial Narrow" panose="020B0606020202030204" pitchFamily="34" charset="0"/>
              <a:cs typeface="Arial Narrow"/>
            </a:endParaRPr>
          </a:p>
        </p:txBody>
      </p:sp>
    </p:spTree>
    <p:extLst>
      <p:ext uri="{BB962C8B-B14F-4D97-AF65-F5344CB8AC3E}">
        <p14:creationId xmlns:p14="http://schemas.microsoft.com/office/powerpoint/2010/main" val="304016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1784555" y="87441"/>
            <a:ext cx="8807245" cy="1676401"/>
            <a:chOff x="1784555" y="87441"/>
            <a:chExt cx="8807245" cy="1676401"/>
          </a:xfrm>
        </p:grpSpPr>
        <p:sp>
          <p:nvSpPr>
            <p:cNvPr id="16" name="Wave 15"/>
            <p:cNvSpPr/>
            <p:nvPr/>
          </p:nvSpPr>
          <p:spPr>
            <a:xfrm>
              <a:off x="1784555" y="152400"/>
              <a:ext cx="5486400" cy="1295400"/>
            </a:xfrm>
            <a:prstGeom prst="wav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30363" y="378418"/>
              <a:ext cx="5105400" cy="916982"/>
            </a:xfrm>
            <a:prstGeom prst="rect">
              <a:avLst/>
            </a:prstGeom>
          </p:spPr>
          <p:txBody>
            <a:bodyPr wrap="square">
              <a:prstTxWarp prst="textWave1">
                <a:avLst/>
              </a:prstTxWarp>
              <a:spAutoFit/>
            </a:bodyPr>
            <a:lstStyle/>
            <a:p>
              <a:pPr marR="0" lvl="0">
                <a:lnSpc>
                  <a:spcPct val="150000"/>
                </a:lnSpc>
                <a:spcBef>
                  <a:spcPts val="0"/>
                </a:spcBef>
                <a:spcAft>
                  <a:spcPts val="0"/>
                </a:spcAft>
              </a:pPr>
              <a:r>
                <a:rPr lang="en-US" sz="4000" b="1" dirty="0" smtClean="0">
                  <a:ln>
                    <a:solidFill>
                      <a:schemeClr val="bg1">
                        <a:lumMod val="50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Lawyers </a:t>
              </a:r>
              <a:r>
                <a:rPr lang="en-US" sz="4000" b="1" dirty="0">
                  <a:ln>
                    <a:solidFill>
                      <a:schemeClr val="bg1">
                        <a:lumMod val="50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like </a:t>
              </a:r>
              <a:r>
                <a:rPr lang="en-US" sz="4000" b="1" dirty="0" smtClean="0">
                  <a:ln>
                    <a:solidFill>
                      <a:schemeClr val="bg1">
                        <a:lumMod val="50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precedent</a:t>
              </a:r>
              <a:endParaRPr lang="en-US" sz="5400" b="1" dirty="0">
                <a:ln>
                  <a:solidFill>
                    <a:schemeClr val="bg1">
                      <a:lumMod val="50000"/>
                    </a:schemeClr>
                  </a:solidFill>
                </a:ln>
                <a:solidFill>
                  <a:schemeClr val="bg1"/>
                </a:solidFill>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551" t="13333" r="4141" b="4167"/>
            <a:stretch/>
          </p:blipFill>
          <p:spPr>
            <a:xfrm>
              <a:off x="8610600" y="87441"/>
              <a:ext cx="1981200" cy="1676401"/>
            </a:xfrm>
            <a:prstGeom prst="rect">
              <a:avLst/>
            </a:prstGeom>
          </p:spPr>
        </p:pic>
        <p:cxnSp>
          <p:nvCxnSpPr>
            <p:cNvPr id="20" name="Straight Connector 19"/>
            <p:cNvCxnSpPr>
              <a:stCxn id="16" idx="3"/>
            </p:cNvCxnSpPr>
            <p:nvPr/>
          </p:nvCxnSpPr>
          <p:spPr>
            <a:xfrm>
              <a:off x="7270955" y="800100"/>
              <a:ext cx="152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914400" y="1691084"/>
            <a:ext cx="10210800" cy="1676401"/>
            <a:chOff x="914400" y="1691084"/>
            <a:chExt cx="10210800" cy="1676401"/>
          </a:xfrm>
        </p:grpSpPr>
        <p:sp>
          <p:nvSpPr>
            <p:cNvPr id="23" name="Wave 22"/>
            <p:cNvSpPr/>
            <p:nvPr/>
          </p:nvSpPr>
          <p:spPr>
            <a:xfrm flipH="1">
              <a:off x="5638800" y="1762922"/>
              <a:ext cx="5486400" cy="1295400"/>
            </a:xfrm>
            <a:prstGeom prst="wav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84608" y="1975348"/>
              <a:ext cx="5105400" cy="920252"/>
            </a:xfrm>
            <a:prstGeom prst="rect">
              <a:avLst/>
            </a:prstGeom>
          </p:spPr>
          <p:txBody>
            <a:bodyPr wrap="square">
              <a:prstTxWarp prst="textWave2">
                <a:avLst/>
              </a:prstTxWarp>
              <a:spAutoFit/>
            </a:bodyPr>
            <a:lstStyle/>
            <a:p>
              <a:pPr marR="0" lvl="0">
                <a:lnSpc>
                  <a:spcPct val="150000"/>
                </a:lnSpc>
                <a:spcBef>
                  <a:spcPts val="0"/>
                </a:spcBef>
                <a:spcAft>
                  <a:spcPts val="0"/>
                </a:spcAft>
              </a:pPr>
              <a:r>
                <a:rPr lang="en-US" sz="4000" b="1" dirty="0">
                  <a:ln>
                    <a:solidFill>
                      <a:schemeClr val="bg1">
                        <a:lumMod val="50000"/>
                      </a:schemeClr>
                    </a:solidFill>
                  </a:ln>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Lawyers are risk averse</a:t>
              </a: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3551" t="13333" r="4141" b="4167"/>
            <a:stretch/>
          </p:blipFill>
          <p:spPr>
            <a:xfrm flipH="1">
              <a:off x="914400" y="1691084"/>
              <a:ext cx="1981200" cy="1676401"/>
            </a:xfrm>
            <a:prstGeom prst="rect">
              <a:avLst/>
            </a:prstGeom>
          </p:spPr>
        </p:pic>
        <p:cxnSp>
          <p:nvCxnSpPr>
            <p:cNvPr id="26" name="Straight Connector 25"/>
            <p:cNvCxnSpPr/>
            <p:nvPr/>
          </p:nvCxnSpPr>
          <p:spPr>
            <a:xfrm flipH="1">
              <a:off x="2743200" y="2514600"/>
              <a:ext cx="289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04800" y="3321039"/>
            <a:ext cx="10287000" cy="1676401"/>
            <a:chOff x="304800" y="3321039"/>
            <a:chExt cx="10287000" cy="1676401"/>
          </a:xfrm>
        </p:grpSpPr>
        <p:sp>
          <p:nvSpPr>
            <p:cNvPr id="27" name="Wave 26"/>
            <p:cNvSpPr/>
            <p:nvPr/>
          </p:nvSpPr>
          <p:spPr>
            <a:xfrm>
              <a:off x="304800" y="3396073"/>
              <a:ext cx="5486400" cy="1295400"/>
            </a:xfrm>
            <a:prstGeom prst="wav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6688" y="3711610"/>
              <a:ext cx="5105400" cy="754694"/>
            </a:xfrm>
            <a:prstGeom prst="rect">
              <a:avLst/>
            </a:prstGeom>
          </p:spPr>
          <p:txBody>
            <a:bodyPr wrap="square">
              <a:prstTxWarp prst="textWave1">
                <a:avLst/>
              </a:prstTxWarp>
              <a:spAutoFit/>
            </a:bodyPr>
            <a:lstStyle/>
            <a:p>
              <a:pPr>
                <a:lnSpc>
                  <a:spcPct val="150000"/>
                </a:lnSpc>
              </a:pPr>
              <a:r>
                <a:rPr lang="en-US" sz="3200" b="1" dirty="0">
                  <a:ln>
                    <a:solidFill>
                      <a:schemeClr val="bg1">
                        <a:lumMod val="50000"/>
                      </a:schemeClr>
                    </a:solidFill>
                  </a:ln>
                  <a:solidFill>
                    <a:srgbClr val="FFFF00"/>
                  </a:solidFill>
                  <a:latin typeface="Calibri" panose="020F0502020204030204" pitchFamily="34" charset="0"/>
                  <a:ea typeface="Calibri" panose="020F0502020204030204" pitchFamily="34" charset="0"/>
                  <a:cs typeface="Times New Roman" panose="02020603050405020304" pitchFamily="18" charset="0"/>
                </a:rPr>
                <a:t>Lawyers are pressed for time</a:t>
              </a:r>
            </a:p>
          </p:txBody>
        </p:sp>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3551" t="13333" r="4141" b="4167"/>
            <a:stretch/>
          </p:blipFill>
          <p:spPr>
            <a:xfrm>
              <a:off x="8610600" y="3321039"/>
              <a:ext cx="1981200" cy="1676401"/>
            </a:xfrm>
            <a:prstGeom prst="rect">
              <a:avLst/>
            </a:prstGeom>
          </p:spPr>
        </p:pic>
        <p:cxnSp>
          <p:nvCxnSpPr>
            <p:cNvPr id="30" name="Straight Connector 29"/>
            <p:cNvCxnSpPr>
              <a:stCxn id="27" idx="3"/>
            </p:cNvCxnSpPr>
            <p:nvPr/>
          </p:nvCxnSpPr>
          <p:spPr>
            <a:xfrm>
              <a:off x="5791200" y="4043773"/>
              <a:ext cx="30037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904240" y="4898908"/>
            <a:ext cx="10813845" cy="1676401"/>
            <a:chOff x="904240" y="4898908"/>
            <a:chExt cx="10813845" cy="1676401"/>
          </a:xfrm>
        </p:grpSpPr>
        <p:sp>
          <p:nvSpPr>
            <p:cNvPr id="31" name="Wave 30"/>
            <p:cNvSpPr/>
            <p:nvPr/>
          </p:nvSpPr>
          <p:spPr>
            <a:xfrm flipV="1">
              <a:off x="6231685" y="5105400"/>
              <a:ext cx="5486400" cy="1295400"/>
            </a:xfrm>
            <a:prstGeom prst="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11123" y="5490464"/>
              <a:ext cx="5127523" cy="525272"/>
            </a:xfrm>
            <a:prstGeom prst="rect">
              <a:avLst/>
            </a:prstGeom>
          </p:spPr>
          <p:txBody>
            <a:bodyPr wrap="square">
              <a:prstTxWarp prst="textWave2">
                <a:avLst/>
              </a:prstTxWarp>
              <a:spAutoFit/>
            </a:bodyPr>
            <a:lstStyle/>
            <a:p>
              <a:pPr marR="0" lvl="0">
                <a:lnSpc>
                  <a:spcPct val="150000"/>
                </a:lnSpc>
                <a:spcBef>
                  <a:spcPts val="0"/>
                </a:spcBef>
                <a:spcAft>
                  <a:spcPts val="0"/>
                </a:spcAft>
              </a:pPr>
              <a:r>
                <a:rPr lang="en-US"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Lawyers are trained to find “holes” in arguments</a:t>
              </a:r>
              <a:endParaRPr lang="en-US" sz="1600" b="1" dirty="0">
                <a:solidFill>
                  <a:schemeClr val="bg1"/>
                </a:solidFill>
                <a:latin typeface="Times New Roman" panose="02020603050405020304" pitchFamily="18" charset="0"/>
                <a:ea typeface="Times New Roman" panose="02020603050405020304" pitchFamily="18" charset="0"/>
              </a:endParaRPr>
            </a:p>
          </p:txBody>
        </p:sp>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3551" t="13333" r="4141" b="4167"/>
            <a:stretch/>
          </p:blipFill>
          <p:spPr>
            <a:xfrm flipH="1">
              <a:off x="904240" y="4898908"/>
              <a:ext cx="1981200" cy="1676401"/>
            </a:xfrm>
            <a:prstGeom prst="rect">
              <a:avLst/>
            </a:prstGeom>
          </p:spPr>
        </p:pic>
        <p:cxnSp>
          <p:nvCxnSpPr>
            <p:cNvPr id="34" name="Straight Connector 33"/>
            <p:cNvCxnSpPr/>
            <p:nvPr/>
          </p:nvCxnSpPr>
          <p:spPr>
            <a:xfrm>
              <a:off x="2667000" y="5720080"/>
              <a:ext cx="35646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5107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9149"/>
          <a:stretch/>
        </p:blipFill>
        <p:spPr>
          <a:xfrm>
            <a:off x="2298700" y="1740310"/>
            <a:ext cx="7594600" cy="44255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29464" y="304800"/>
            <a:ext cx="7733071" cy="1200329"/>
          </a:xfrm>
          <a:prstGeom prst="rect">
            <a:avLst/>
          </a:prstGeom>
          <a:noFill/>
        </p:spPr>
        <p:txBody>
          <a:bodyPr wrap="square" rtlCol="0">
            <a:spAutoFit/>
          </a:bodyPr>
          <a:lstStyle/>
          <a:p>
            <a:r>
              <a:rPr lang="en-US" sz="7200" dirty="0" smtClean="0">
                <a:ln>
                  <a:solidFill>
                    <a:schemeClr val="accent4">
                      <a:lumMod val="60000"/>
                      <a:lumOff val="40000"/>
                    </a:schemeClr>
                  </a:solidFill>
                </a:ln>
                <a:latin typeface="Arial Black" panose="020B0A04020102020204" pitchFamily="34" charset="0"/>
              </a:rPr>
              <a:t>“OMG a fossil!”</a:t>
            </a:r>
            <a:endParaRPr lang="en-US" sz="7200" dirty="0">
              <a:ln>
                <a:solidFill>
                  <a:schemeClr val="accent4">
                    <a:lumMod val="60000"/>
                    <a:lumOff val="40000"/>
                  </a:schemeClr>
                </a:solidFill>
              </a:ln>
              <a:latin typeface="Arial Black" panose="020B0A04020102020204" pitchFamily="34" charset="0"/>
            </a:endParaRPr>
          </a:p>
        </p:txBody>
      </p:sp>
    </p:spTree>
    <p:extLst>
      <p:ext uri="{BB962C8B-B14F-4D97-AF65-F5344CB8AC3E}">
        <p14:creationId xmlns:p14="http://schemas.microsoft.com/office/powerpoint/2010/main" val="3270260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984" y="0"/>
            <a:ext cx="5029016" cy="6518787"/>
          </a:xfrm>
          <a:prstGeom prst="rect">
            <a:avLst/>
          </a:prstGeom>
        </p:spPr>
      </p:pic>
      <p:sp>
        <p:nvSpPr>
          <p:cNvPr id="9" name="TextBox 8"/>
          <p:cNvSpPr txBox="1"/>
          <p:nvPr/>
        </p:nvSpPr>
        <p:spPr>
          <a:xfrm>
            <a:off x="4648200" y="3276600"/>
            <a:ext cx="7149175" cy="2123658"/>
          </a:xfrm>
          <a:prstGeom prst="rect">
            <a:avLst/>
          </a:prstGeom>
          <a:noFill/>
        </p:spPr>
        <p:txBody>
          <a:bodyPr wrap="square" rtlCol="0">
            <a:spAutoFit/>
          </a:bodyPr>
          <a:lstStyle/>
          <a:p>
            <a:r>
              <a:rPr lang="en-US" sz="6600" dirty="0" smtClean="0">
                <a:latin typeface="Impact" panose="020B0806030902050204" pitchFamily="34" charset="0"/>
              </a:rPr>
              <a:t>2 Critical Tools for Cranking Up Your </a:t>
            </a:r>
            <a:r>
              <a:rPr lang="en-US" sz="6600" dirty="0" err="1" smtClean="0">
                <a:latin typeface="Impact" panose="020B0806030902050204" pitchFamily="34" charset="0"/>
              </a:rPr>
              <a:t>i</a:t>
            </a:r>
            <a:r>
              <a:rPr lang="en-US" sz="6600" dirty="0" smtClean="0">
                <a:latin typeface="Impact" panose="020B0806030902050204" pitchFamily="34" charset="0"/>
              </a:rPr>
              <a:t>-Q</a:t>
            </a:r>
            <a:endParaRPr lang="en-US" sz="6600" dirty="0">
              <a:latin typeface="Impact" panose="020B0806030902050204" pitchFamily="34" charset="0"/>
            </a:endParaRPr>
          </a:p>
        </p:txBody>
      </p:sp>
      <p:sp>
        <p:nvSpPr>
          <p:cNvPr id="11" name="Rectangle 10"/>
          <p:cNvSpPr/>
          <p:nvPr/>
        </p:nvSpPr>
        <p:spPr>
          <a:xfrm>
            <a:off x="3429184" y="5867400"/>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3518904" y="6041431"/>
            <a:ext cx="685800" cy="408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6210">
            <a:off x="3340465" y="6077293"/>
            <a:ext cx="685800" cy="20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6210">
            <a:off x="3586718" y="6158195"/>
            <a:ext cx="685800" cy="20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0" y="5867400"/>
            <a:ext cx="1333500" cy="70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a:off x="2757345" y="6179344"/>
            <a:ext cx="671655" cy="52625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886158">
            <a:off x="2111464" y="6042856"/>
            <a:ext cx="685800" cy="29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6210">
            <a:off x="1837259" y="6340422"/>
            <a:ext cx="685800" cy="206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6210">
            <a:off x="1898881" y="5962907"/>
            <a:ext cx="685800" cy="311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8930509">
            <a:off x="2175828" y="5769779"/>
            <a:ext cx="414880" cy="38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930509">
            <a:off x="2239050" y="6197762"/>
            <a:ext cx="414880" cy="38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8930509">
            <a:off x="2529826" y="6254880"/>
            <a:ext cx="524650" cy="48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8930509">
            <a:off x="2598271" y="6335297"/>
            <a:ext cx="414880" cy="38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10" t="14706" r="14210" b="17059"/>
          <a:stretch/>
        </p:blipFill>
        <p:spPr>
          <a:xfrm>
            <a:off x="196416" y="4880315"/>
            <a:ext cx="2241332" cy="1911724"/>
          </a:xfrm>
          <a:prstGeom prst="rect">
            <a:avLst/>
          </a:prstGeom>
        </p:spPr>
      </p:pic>
      <p:sp>
        <p:nvSpPr>
          <p:cNvPr id="24" name="TextBox 2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 name="object 54"/>
          <p:cNvSpPr/>
          <p:nvPr/>
        </p:nvSpPr>
        <p:spPr>
          <a:xfrm>
            <a:off x="3581400" y="1746504"/>
            <a:ext cx="5286756" cy="4882896"/>
          </a:xfrm>
          <a:prstGeom prst="rect">
            <a:avLst/>
          </a:prstGeom>
          <a:blipFill>
            <a:blip r:embed="rId2" cstate="print"/>
            <a:stretch>
              <a:fillRect/>
            </a:stretch>
          </a:blipFill>
        </p:spPr>
        <p:txBody>
          <a:bodyPr wrap="square" lIns="0" tIns="0" rIns="0" bIns="0" rtlCol="0"/>
          <a:lstStyle/>
          <a:p>
            <a:endParaRPr/>
          </a:p>
        </p:txBody>
      </p:sp>
      <p:sp>
        <p:nvSpPr>
          <p:cNvPr id="55" name="Rectangle 54"/>
          <p:cNvSpPr/>
          <p:nvPr/>
        </p:nvSpPr>
        <p:spPr>
          <a:xfrm>
            <a:off x="2373981" y="914400"/>
            <a:ext cx="7758234" cy="4191000"/>
          </a:xfrm>
          <a:prstGeom prst="rect">
            <a:avLst/>
          </a:prstGeom>
          <a:noFill/>
        </p:spPr>
        <p:txBody>
          <a:bodyPr wrap="none" lIns="91440" tIns="45720" rIns="91440" bIns="45720">
            <a:prstTxWarp prst="textArchUp">
              <a:avLst/>
            </a:prstTxWarp>
            <a:spAutoFit/>
          </a:bodyPr>
          <a:lstStyle/>
          <a:p>
            <a:pPr algn="ctr"/>
            <a:r>
              <a:rPr lang="en-US" sz="19900" b="1" cap="none" spc="0" dirty="0" smtClean="0">
                <a:ln w="0"/>
                <a:effectLst>
                  <a:outerShdw blurRad="38100" dist="38100" dir="2700000" algn="tl">
                    <a:srgbClr val="000000">
                      <a:alpha val="43137"/>
                    </a:srgbClr>
                  </a:outerShdw>
                </a:effectLst>
              </a:rPr>
              <a:t>Part 1: Design Thinking in a Nutshell</a:t>
            </a:r>
            <a:endParaRPr lang="en-US" sz="19900" b="1" cap="none" spc="0" dirty="0">
              <a:ln w="0"/>
              <a:effectLst>
                <a:outerShdw blurRad="38100" dist="38100" dir="2700000" algn="tl">
                  <a:srgbClr val="000000">
                    <a:alpha val="43137"/>
                  </a:srgbClr>
                </a:outerShdw>
              </a:effectLst>
            </a:endParaRPr>
          </a:p>
        </p:txBody>
      </p:sp>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533400" y="381000"/>
            <a:ext cx="11125200" cy="5791200"/>
          </a:xfrm>
          <a:prstGeom prst="wedgeEllipseCallout">
            <a:avLst>
              <a:gd name="adj1" fmla="val -35056"/>
              <a:gd name="adj2" fmla="val 535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74339" y="2166878"/>
            <a:ext cx="9808907" cy="2862322"/>
          </a:xfrm>
          <a:prstGeom prst="rect">
            <a:avLst/>
          </a:prstGeom>
        </p:spPr>
        <p:txBody>
          <a:bodyPr wrap="square">
            <a:spAutoFit/>
          </a:bodyPr>
          <a:lstStyle/>
          <a:p>
            <a:pPr algn="ctr"/>
            <a:r>
              <a:rPr lang="en-US" sz="3600" b="1" dirty="0">
                <a:solidFill>
                  <a:schemeClr val="bg1"/>
                </a:solidFill>
                <a:latin typeface="Arial" panose="020B0604020202020204" pitchFamily="34" charset="0"/>
              </a:rPr>
              <a:t>Design Thinking is an </a:t>
            </a:r>
            <a:r>
              <a:rPr lang="en-US" sz="3600" b="1" dirty="0">
                <a:solidFill>
                  <a:srgbClr val="FFFF00"/>
                </a:solidFill>
                <a:latin typeface="Arial" panose="020B0604020202020204" pitchFamily="34" charset="0"/>
              </a:rPr>
              <a:t>iterative </a:t>
            </a:r>
            <a:r>
              <a:rPr lang="en-US" sz="3600" b="1" dirty="0">
                <a:solidFill>
                  <a:schemeClr val="bg1"/>
                </a:solidFill>
                <a:latin typeface="Arial" panose="020B0604020202020204" pitchFamily="34" charset="0"/>
              </a:rPr>
              <a:t>process </a:t>
            </a:r>
            <a:r>
              <a:rPr lang="en-US" sz="3600" b="1" dirty="0" smtClean="0">
                <a:solidFill>
                  <a:schemeClr val="bg1"/>
                </a:solidFill>
                <a:latin typeface="Arial" panose="020B0604020202020204" pitchFamily="34" charset="0"/>
              </a:rPr>
              <a:t>whereby we </a:t>
            </a:r>
            <a:r>
              <a:rPr lang="en-US" sz="3600" b="1" dirty="0">
                <a:solidFill>
                  <a:schemeClr val="bg1"/>
                </a:solidFill>
                <a:latin typeface="Arial" panose="020B0604020202020204" pitchFamily="34" charset="0"/>
              </a:rPr>
              <a:t>seek to </a:t>
            </a:r>
            <a:r>
              <a:rPr lang="en-US" sz="3600" b="1" dirty="0">
                <a:solidFill>
                  <a:srgbClr val="FFFF00"/>
                </a:solidFill>
                <a:latin typeface="Arial" panose="020B0604020202020204" pitchFamily="34" charset="0"/>
              </a:rPr>
              <a:t>understand the </a:t>
            </a:r>
            <a:r>
              <a:rPr lang="en-US" sz="3600" b="1" dirty="0">
                <a:solidFill>
                  <a:srgbClr val="FFFF00"/>
                </a:solidFill>
                <a:latin typeface="Arial" panose="020B0604020202020204" pitchFamily="34" charset="0"/>
              </a:rPr>
              <a:t>end user</a:t>
            </a:r>
            <a:r>
              <a:rPr lang="en-US" sz="3600" b="1" dirty="0">
                <a:solidFill>
                  <a:schemeClr val="bg1"/>
                </a:solidFill>
                <a:latin typeface="Arial" panose="020B0604020202020204" pitchFamily="34" charset="0"/>
              </a:rPr>
              <a:t>, </a:t>
            </a:r>
            <a:r>
              <a:rPr lang="en-US" sz="3600" b="1" dirty="0">
                <a:solidFill>
                  <a:srgbClr val="FFFF00"/>
                </a:solidFill>
                <a:latin typeface="Arial" panose="020B0604020202020204" pitchFamily="34" charset="0"/>
              </a:rPr>
              <a:t>challenge assumptions</a:t>
            </a:r>
            <a:r>
              <a:rPr lang="en-US" sz="3600" b="1" dirty="0">
                <a:solidFill>
                  <a:schemeClr val="bg1"/>
                </a:solidFill>
                <a:latin typeface="Arial" panose="020B0604020202020204" pitchFamily="34" charset="0"/>
              </a:rPr>
              <a:t>, and </a:t>
            </a:r>
            <a:r>
              <a:rPr lang="en-US" sz="3600" b="1" dirty="0">
                <a:solidFill>
                  <a:srgbClr val="FFFF00"/>
                </a:solidFill>
                <a:latin typeface="Arial" panose="020B0604020202020204" pitchFamily="34" charset="0"/>
              </a:rPr>
              <a:t>redefine problems</a:t>
            </a:r>
            <a:r>
              <a:rPr lang="en-US" sz="3600" b="1" dirty="0">
                <a:solidFill>
                  <a:schemeClr val="bg1"/>
                </a:solidFill>
                <a:latin typeface="Arial" panose="020B0604020202020204" pitchFamily="34" charset="0"/>
              </a:rPr>
              <a:t> in </a:t>
            </a:r>
            <a:r>
              <a:rPr lang="en-US" sz="3600" b="1" dirty="0" smtClean="0">
                <a:solidFill>
                  <a:schemeClr val="bg1"/>
                </a:solidFill>
                <a:latin typeface="Arial" panose="020B0604020202020204" pitchFamily="34" charset="0"/>
              </a:rPr>
              <a:t>order to </a:t>
            </a:r>
            <a:r>
              <a:rPr lang="en-US" sz="3600" b="1" dirty="0">
                <a:solidFill>
                  <a:srgbClr val="FFFF00"/>
                </a:solidFill>
                <a:latin typeface="Arial" panose="020B0604020202020204" pitchFamily="34" charset="0"/>
              </a:rPr>
              <a:t>identify solutions</a:t>
            </a:r>
            <a:r>
              <a:rPr lang="en-US" sz="3600" b="1" dirty="0" smtClean="0">
                <a:solidFill>
                  <a:schemeClr val="bg1"/>
                </a:solidFill>
                <a:latin typeface="Arial" panose="020B0604020202020204" pitchFamily="34" charset="0"/>
              </a:rPr>
              <a:t> </a:t>
            </a:r>
            <a:r>
              <a:rPr lang="en-US" sz="3600" b="1" dirty="0">
                <a:solidFill>
                  <a:schemeClr val="bg1"/>
                </a:solidFill>
                <a:latin typeface="Arial" panose="020B0604020202020204" pitchFamily="34" charset="0"/>
              </a:rPr>
              <a:t>that might not be </a:t>
            </a:r>
            <a:r>
              <a:rPr lang="en-US" sz="3600" b="1" dirty="0" smtClean="0">
                <a:solidFill>
                  <a:schemeClr val="bg1"/>
                </a:solidFill>
                <a:latin typeface="Arial" panose="020B0604020202020204" pitchFamily="34" charset="0"/>
              </a:rPr>
              <a:t>immediately apparent.</a:t>
            </a:r>
            <a:endParaRPr lang="en-US" sz="3600" b="1" dirty="0">
              <a:solidFill>
                <a:schemeClr val="bg1"/>
              </a:solidFill>
              <a:latin typeface="Arial" panose="020B0604020202020204" pitchFamily="34" charset="0"/>
            </a:endParaRPr>
          </a:p>
        </p:txBody>
      </p:sp>
      <p:sp>
        <p:nvSpPr>
          <p:cNvPr id="3" name="Rectangle 2"/>
          <p:cNvSpPr/>
          <p:nvPr/>
        </p:nvSpPr>
        <p:spPr>
          <a:xfrm>
            <a:off x="2783143" y="997803"/>
            <a:ext cx="6591300" cy="830997"/>
          </a:xfrm>
          <a:prstGeom prst="rect">
            <a:avLst/>
          </a:prstGeom>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rPr>
              <a:t>What is Design Thinking?</a:t>
            </a:r>
            <a:endParaRPr lang="en-US" sz="48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2834602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00100" y="1284506"/>
            <a:ext cx="10591800" cy="4278094"/>
          </a:xfrm>
          <a:prstGeom prst="rect">
            <a:avLst/>
          </a:prstGeom>
        </p:spPr>
        <p:txBody>
          <a:bodyPr wrap="square">
            <a:spAutoFit/>
          </a:bodyPr>
          <a:lstStyle/>
          <a:p>
            <a:pPr>
              <a:lnSpc>
                <a:spcPct val="150000"/>
              </a:lnSpc>
            </a:pPr>
            <a:r>
              <a:rPr lang="en-US" sz="28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“Design </a:t>
            </a:r>
            <a:r>
              <a:rPr lang="en-US"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thinking can help foster new ideas on improving your firm culture, innovating new billing methods and alternatives to the billable hour that would be more profitable and favorable to your clients, and coming up with marketing ideas for your </a:t>
            </a:r>
            <a:r>
              <a:rPr lang="en-US" sz="28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firm—all </a:t>
            </a:r>
            <a:r>
              <a:rPr lang="en-US"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of which would benefit your firm and clients, and set you apart</a:t>
            </a:r>
            <a:r>
              <a:rPr lang="en-US" sz="28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8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lgn="ctr">
              <a:buFont typeface="Symbol" panose="05050102010706020507" pitchFamily="18" charset="2"/>
              <a:buChar char="-"/>
            </a:pPr>
            <a:r>
              <a:rPr lang="en-US" sz="24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“5 </a:t>
            </a:r>
            <a:r>
              <a:rPr lang="en-US" sz="2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Ways to Increase Innovation in Law Firms</a:t>
            </a:r>
            <a:r>
              <a:rPr lang="en-US" sz="24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r>
              <a:rPr lang="en-US" sz="1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http://</a:t>
            </a:r>
            <a:r>
              <a:rPr lang="en-US" sz="14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blog.meruscase.com/5-ways-to-increase-innovation-in-law-firms</a:t>
            </a:r>
            <a:endParaRPr lang="en-US" sz="2800" b="1" dirty="0">
              <a:solidFill>
                <a:schemeClr val="bg1"/>
              </a:solidFill>
            </a:endParaRPr>
          </a:p>
        </p:txBody>
      </p:sp>
    </p:spTree>
    <p:extLst>
      <p:ext uri="{BB962C8B-B14F-4D97-AF65-F5344CB8AC3E}">
        <p14:creationId xmlns:p14="http://schemas.microsoft.com/office/powerpoint/2010/main" val="2613355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240" y="228601"/>
            <a:ext cx="5049520" cy="830997"/>
          </a:xfrm>
          <a:prstGeom prst="rect">
            <a:avLst/>
          </a:prstGeom>
          <a:noFill/>
        </p:spPr>
        <p:txBody>
          <a:bodyPr wrap="square" rtlCol="0">
            <a:spAutoFit/>
          </a:bodyPr>
          <a:lstStyle/>
          <a:p>
            <a:pPr algn="ctr"/>
            <a:r>
              <a:rPr lang="en-US" sz="4800" b="1" dirty="0" smtClean="0">
                <a:solidFill>
                  <a:srgbClr val="002060"/>
                </a:solidFill>
                <a:latin typeface="Candara" pitchFamily="34" charset="0"/>
                <a:cs typeface="Kartika" pitchFamily="18" charset="0"/>
              </a:rPr>
              <a:t>The Process</a:t>
            </a:r>
            <a:endParaRPr lang="en-US" sz="4800" b="1" dirty="0">
              <a:solidFill>
                <a:srgbClr val="002060"/>
              </a:solidFill>
              <a:latin typeface="Candara" pitchFamily="34" charset="0"/>
              <a:cs typeface="Kartika" pitchFamily="18" charset="0"/>
            </a:endParaRPr>
          </a:p>
        </p:txBody>
      </p:sp>
      <p:grpSp>
        <p:nvGrpSpPr>
          <p:cNvPr id="27" name="Group 26"/>
          <p:cNvGrpSpPr/>
          <p:nvPr/>
        </p:nvGrpSpPr>
        <p:grpSpPr>
          <a:xfrm>
            <a:off x="10025922" y="2190026"/>
            <a:ext cx="1813013" cy="3202552"/>
            <a:chOff x="10025922" y="2190026"/>
            <a:chExt cx="1813013" cy="3202552"/>
          </a:xfrm>
        </p:grpSpPr>
        <p:sp>
          <p:nvSpPr>
            <p:cNvPr id="24" name="TextBox 23"/>
            <p:cNvSpPr txBox="1"/>
            <p:nvPr/>
          </p:nvSpPr>
          <p:spPr>
            <a:xfrm>
              <a:off x="10025922" y="4438471"/>
              <a:ext cx="1813013" cy="954107"/>
            </a:xfrm>
            <a:prstGeom prst="rect">
              <a:avLst/>
            </a:prstGeom>
            <a:noFill/>
          </p:spPr>
          <p:txBody>
            <a:bodyPr wrap="square" rtlCol="0">
              <a:spAutoFit/>
            </a:bodyPr>
            <a:lstStyle/>
            <a:p>
              <a:r>
                <a:rPr lang="en-US" sz="3600" b="1" dirty="0">
                  <a:solidFill>
                    <a:srgbClr val="002060"/>
                  </a:solidFill>
                  <a:latin typeface="Candara" pitchFamily="34" charset="0"/>
                  <a:cs typeface="Kartika" pitchFamily="18" charset="0"/>
                </a:rPr>
                <a:t>Execute</a:t>
              </a:r>
            </a:p>
            <a:p>
              <a:pPr algn="ctr"/>
              <a:r>
                <a:rPr lang="en-US" sz="2000" dirty="0" smtClean="0">
                  <a:solidFill>
                    <a:srgbClr val="002060"/>
                  </a:solidFill>
                  <a:latin typeface="Candara" pitchFamily="34" charset="0"/>
                  <a:cs typeface="Kartika" pitchFamily="18" charset="0"/>
                </a:rPr>
                <a:t> </a:t>
              </a:r>
              <a:endParaRPr lang="en-US" sz="2000" dirty="0">
                <a:solidFill>
                  <a:srgbClr val="002060"/>
                </a:solidFill>
                <a:latin typeface="Candara" pitchFamily="34" charset="0"/>
                <a:cs typeface="Kartika" pitchFamily="18" charset="0"/>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4731" b="4229"/>
            <a:stretch/>
          </p:blipFill>
          <p:spPr>
            <a:xfrm>
              <a:off x="10051629" y="2190026"/>
              <a:ext cx="1761598" cy="2255140"/>
            </a:xfrm>
            <a:prstGeom prst="rect">
              <a:avLst/>
            </a:prstGeom>
          </p:spPr>
        </p:pic>
      </p:grpSp>
      <p:grpSp>
        <p:nvGrpSpPr>
          <p:cNvPr id="31" name="Group 30"/>
          <p:cNvGrpSpPr/>
          <p:nvPr/>
        </p:nvGrpSpPr>
        <p:grpSpPr>
          <a:xfrm>
            <a:off x="152400" y="2036368"/>
            <a:ext cx="5029200" cy="4212032"/>
            <a:chOff x="152400" y="2036368"/>
            <a:chExt cx="5029200" cy="4212032"/>
          </a:xfrm>
        </p:grpSpPr>
        <p:grpSp>
          <p:nvGrpSpPr>
            <p:cNvPr id="10" name="Group 9"/>
            <p:cNvGrpSpPr/>
            <p:nvPr/>
          </p:nvGrpSpPr>
          <p:grpSpPr>
            <a:xfrm>
              <a:off x="152400" y="2036368"/>
              <a:ext cx="3481960" cy="3048434"/>
              <a:chOff x="152400" y="2036368"/>
              <a:chExt cx="3481960" cy="3048434"/>
            </a:xfrm>
          </p:grpSpPr>
          <p:sp>
            <p:nvSpPr>
              <p:cNvPr id="2" name="TextBox 1"/>
              <p:cNvSpPr txBox="1"/>
              <p:nvPr/>
            </p:nvSpPr>
            <p:spPr>
              <a:xfrm>
                <a:off x="724535" y="4438471"/>
                <a:ext cx="2909825" cy="646331"/>
              </a:xfrm>
              <a:prstGeom prst="rect">
                <a:avLst/>
              </a:prstGeom>
              <a:noFill/>
            </p:spPr>
            <p:txBody>
              <a:bodyPr wrap="square" rtlCol="0">
                <a:spAutoFit/>
              </a:bodyPr>
              <a:lstStyle/>
              <a:p>
                <a:pPr algn="ctr"/>
                <a:r>
                  <a:rPr lang="en-US" sz="3600" b="1" dirty="0" smtClean="0">
                    <a:solidFill>
                      <a:srgbClr val="002060"/>
                    </a:solidFill>
                    <a:latin typeface="Candara" pitchFamily="34" charset="0"/>
                    <a:cs typeface="Kartika" pitchFamily="18" charset="0"/>
                  </a:rPr>
                  <a:t>Define</a:t>
                </a:r>
                <a:endParaRPr lang="en-US" sz="3600" b="1" dirty="0">
                  <a:solidFill>
                    <a:srgbClr val="002060"/>
                  </a:solidFill>
                  <a:latin typeface="Candara" pitchFamily="34" charset="0"/>
                  <a:cs typeface="Kartika"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61" r="26118" b="-2264"/>
              <a:stretch/>
            </p:blipFill>
            <p:spPr>
              <a:xfrm>
                <a:off x="152400" y="2036368"/>
                <a:ext cx="3048001" cy="2261603"/>
              </a:xfrm>
              <a:prstGeom prst="rect">
                <a:avLst/>
              </a:prstGeom>
            </p:spPr>
          </p:pic>
        </p:grpSp>
        <p:sp>
          <p:nvSpPr>
            <p:cNvPr id="28" name="Curved Up Arrow 27"/>
            <p:cNvSpPr/>
            <p:nvPr/>
          </p:nvSpPr>
          <p:spPr>
            <a:xfrm>
              <a:off x="2133600" y="5334000"/>
              <a:ext cx="3048000" cy="914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3810000" y="1876853"/>
            <a:ext cx="4572000" cy="4371547"/>
            <a:chOff x="3810000" y="1876853"/>
            <a:chExt cx="4572000" cy="4371547"/>
          </a:xfrm>
        </p:grpSpPr>
        <p:grpSp>
          <p:nvGrpSpPr>
            <p:cNvPr id="12" name="Group 11"/>
            <p:cNvGrpSpPr/>
            <p:nvPr/>
          </p:nvGrpSpPr>
          <p:grpSpPr>
            <a:xfrm>
              <a:off x="3810000" y="1876853"/>
              <a:ext cx="2380209" cy="3207949"/>
              <a:chOff x="3810000" y="1876853"/>
              <a:chExt cx="2380209" cy="3207949"/>
            </a:xfrm>
          </p:grpSpPr>
          <p:sp>
            <p:nvSpPr>
              <p:cNvPr id="18" name="TextBox 17"/>
              <p:cNvSpPr txBox="1"/>
              <p:nvPr/>
            </p:nvSpPr>
            <p:spPr>
              <a:xfrm>
                <a:off x="3810000" y="4438471"/>
                <a:ext cx="2380209" cy="646331"/>
              </a:xfrm>
              <a:prstGeom prst="rect">
                <a:avLst/>
              </a:prstGeom>
              <a:noFill/>
            </p:spPr>
            <p:txBody>
              <a:bodyPr wrap="square" rtlCol="0">
                <a:spAutoFit/>
              </a:bodyPr>
              <a:lstStyle/>
              <a:p>
                <a:pPr algn="ctr"/>
                <a:r>
                  <a:rPr lang="en-US" sz="3600" b="1" dirty="0">
                    <a:solidFill>
                      <a:srgbClr val="002060"/>
                    </a:solidFill>
                    <a:latin typeface="Candara" pitchFamily="34" charset="0"/>
                    <a:cs typeface="Kartika" pitchFamily="18" charset="0"/>
                  </a:rPr>
                  <a:t>Ideate</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0045" y="1876853"/>
                <a:ext cx="2360119" cy="2549145"/>
              </a:xfrm>
              <a:prstGeom prst="rect">
                <a:avLst/>
              </a:prstGeom>
            </p:spPr>
          </p:pic>
        </p:grpSp>
        <p:sp>
          <p:nvSpPr>
            <p:cNvPr id="29" name="Curved Up Arrow 28"/>
            <p:cNvSpPr/>
            <p:nvPr/>
          </p:nvSpPr>
          <p:spPr>
            <a:xfrm>
              <a:off x="5334000" y="5334000"/>
              <a:ext cx="3048000" cy="914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p:cNvGrpSpPr/>
          <p:nvPr/>
        </p:nvGrpSpPr>
        <p:grpSpPr>
          <a:xfrm>
            <a:off x="6400800" y="2080737"/>
            <a:ext cx="5109051" cy="4167663"/>
            <a:chOff x="6400800" y="2080737"/>
            <a:chExt cx="5109051" cy="4167663"/>
          </a:xfrm>
        </p:grpSpPr>
        <p:grpSp>
          <p:nvGrpSpPr>
            <p:cNvPr id="26" name="Group 25"/>
            <p:cNvGrpSpPr/>
            <p:nvPr/>
          </p:nvGrpSpPr>
          <p:grpSpPr>
            <a:xfrm>
              <a:off x="6400800" y="2080737"/>
              <a:ext cx="3429000" cy="3558063"/>
              <a:chOff x="6400800" y="2080737"/>
              <a:chExt cx="3429000" cy="3558063"/>
            </a:xfrm>
          </p:grpSpPr>
          <p:sp>
            <p:nvSpPr>
              <p:cNvPr id="21" name="TextBox 20"/>
              <p:cNvSpPr txBox="1"/>
              <p:nvPr/>
            </p:nvSpPr>
            <p:spPr>
              <a:xfrm>
                <a:off x="6400800" y="4438471"/>
                <a:ext cx="3429000" cy="1200329"/>
              </a:xfrm>
              <a:prstGeom prst="rect">
                <a:avLst/>
              </a:prstGeom>
              <a:noFill/>
            </p:spPr>
            <p:txBody>
              <a:bodyPr wrap="square" rtlCol="0">
                <a:spAutoFit/>
              </a:bodyPr>
              <a:lstStyle/>
              <a:p>
                <a:pPr algn="ctr"/>
                <a:r>
                  <a:rPr lang="en-US" sz="2000" dirty="0">
                    <a:solidFill>
                      <a:srgbClr val="002060"/>
                    </a:solidFill>
                    <a:latin typeface="Candara" pitchFamily="34" charset="0"/>
                    <a:cs typeface="Kartika" pitchFamily="18" charset="0"/>
                  </a:rPr>
                  <a:t> </a:t>
                </a:r>
                <a:r>
                  <a:rPr lang="en-US" sz="3600" b="1" dirty="0">
                    <a:solidFill>
                      <a:srgbClr val="002060"/>
                    </a:solidFill>
                    <a:latin typeface="Candara" pitchFamily="34" charset="0"/>
                    <a:cs typeface="Kartika" pitchFamily="18" charset="0"/>
                  </a:rPr>
                  <a:t>Refine</a:t>
                </a:r>
              </a:p>
              <a:p>
                <a:pPr algn="ctr"/>
                <a:r>
                  <a:rPr lang="en-US" sz="3600" b="1" dirty="0">
                    <a:solidFill>
                      <a:srgbClr val="002060"/>
                    </a:solidFill>
                    <a:latin typeface="Candara" pitchFamily="34" charset="0"/>
                    <a:cs typeface="Kartika" pitchFamily="18" charset="0"/>
                  </a:rPr>
                  <a:t> </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6499" t="2860" r="19064" b="2903"/>
              <a:stretch/>
            </p:blipFill>
            <p:spPr>
              <a:xfrm>
                <a:off x="6913184" y="2080737"/>
                <a:ext cx="2404232" cy="2356147"/>
              </a:xfrm>
              <a:prstGeom prst="ellipse">
                <a:avLst/>
              </a:prstGeom>
              <a:ln>
                <a:noFill/>
              </a:ln>
              <a:effectLst>
                <a:softEdge rad="112500"/>
              </a:effectLst>
            </p:spPr>
          </p:pic>
        </p:grpSp>
        <p:sp>
          <p:nvSpPr>
            <p:cNvPr id="30" name="Curved Up Arrow 29"/>
            <p:cNvSpPr/>
            <p:nvPr/>
          </p:nvSpPr>
          <p:spPr>
            <a:xfrm>
              <a:off x="8461851" y="5334000"/>
              <a:ext cx="3048000" cy="914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19336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7720" y="228601"/>
            <a:ext cx="5496560" cy="707886"/>
          </a:xfrm>
          <a:prstGeom prst="rect">
            <a:avLst/>
          </a:prstGeom>
          <a:noFill/>
        </p:spPr>
        <p:txBody>
          <a:bodyPr wrap="square" rtlCol="0">
            <a:spAutoFit/>
          </a:bodyPr>
          <a:lstStyle/>
          <a:p>
            <a:pPr algn="ctr"/>
            <a:r>
              <a:rPr lang="en-US" sz="4000" b="1" dirty="0">
                <a:solidFill>
                  <a:srgbClr val="002060"/>
                </a:solidFill>
                <a:latin typeface="Candara" pitchFamily="34" charset="0"/>
                <a:cs typeface="Kartika" pitchFamily="18" charset="0"/>
              </a:rPr>
              <a:t>1. DEFINE THE PROBLEM</a:t>
            </a:r>
          </a:p>
        </p:txBody>
      </p:sp>
      <p:grpSp>
        <p:nvGrpSpPr>
          <p:cNvPr id="4" name="Group 3"/>
          <p:cNvGrpSpPr/>
          <p:nvPr/>
        </p:nvGrpSpPr>
        <p:grpSpPr>
          <a:xfrm>
            <a:off x="3215708" y="1295400"/>
            <a:ext cx="5760583" cy="4940170"/>
            <a:chOff x="786582" y="1274095"/>
            <a:chExt cx="3048001" cy="2613909"/>
          </a:xfrm>
        </p:grpSpPr>
        <p:sp>
          <p:nvSpPr>
            <p:cNvPr id="2" name="TextBox 1"/>
            <p:cNvSpPr txBox="1"/>
            <p:nvPr/>
          </p:nvSpPr>
          <p:spPr>
            <a:xfrm>
              <a:off x="924758" y="2959767"/>
              <a:ext cx="2909825" cy="928237"/>
            </a:xfrm>
            <a:prstGeom prst="rect">
              <a:avLst/>
            </a:prstGeom>
            <a:noFill/>
          </p:spPr>
          <p:txBody>
            <a:bodyPr wrap="square" rtlCol="0">
              <a:spAutoFit/>
            </a:bodyPr>
            <a:lstStyle/>
            <a:p>
              <a:pPr algn="ctr"/>
              <a:r>
                <a:rPr lang="en-US" sz="3600" dirty="0">
                  <a:solidFill>
                    <a:srgbClr val="002060"/>
                  </a:solidFill>
                  <a:latin typeface="Candara" pitchFamily="34" charset="0"/>
                  <a:cs typeface="Kartika" pitchFamily="18" charset="0"/>
                </a:rPr>
                <a:t>What’s the </a:t>
              </a:r>
              <a:r>
                <a:rPr lang="en-US" sz="3600" u="sng" dirty="0">
                  <a:solidFill>
                    <a:srgbClr val="002060"/>
                  </a:solidFill>
                  <a:latin typeface="Candara" pitchFamily="34" charset="0"/>
                  <a:cs typeface="Kartika" pitchFamily="18" charset="0"/>
                </a:rPr>
                <a:t>real</a:t>
              </a:r>
              <a:r>
                <a:rPr lang="en-US" sz="3600" dirty="0">
                  <a:solidFill>
                    <a:srgbClr val="002060"/>
                  </a:solidFill>
                  <a:latin typeface="Candara" pitchFamily="34" charset="0"/>
                  <a:cs typeface="Kartika" pitchFamily="18" charset="0"/>
                </a:rPr>
                <a:t> problem? What filters have you been viewing it through</a:t>
              </a:r>
              <a:r>
                <a:rPr lang="en-US" sz="3600" dirty="0" smtClean="0">
                  <a:solidFill>
                    <a:srgbClr val="002060"/>
                  </a:solidFill>
                  <a:latin typeface="Candara" pitchFamily="34" charset="0"/>
                  <a:cs typeface="Kartika" pitchFamily="18" charset="0"/>
                </a:rPr>
                <a:t>?</a:t>
              </a:r>
              <a:endParaRPr lang="en-US" sz="3600" b="1" dirty="0">
                <a:solidFill>
                  <a:srgbClr val="002060"/>
                </a:solidFill>
                <a:latin typeface="Candara" pitchFamily="34" charset="0"/>
                <a:cs typeface="Kartika"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461" r="26118" b="-2264"/>
            <a:stretch/>
          </p:blipFill>
          <p:spPr>
            <a:xfrm>
              <a:off x="786582" y="1274095"/>
              <a:ext cx="2377823" cy="1764334"/>
            </a:xfrm>
            <a:prstGeom prst="rect">
              <a:avLst/>
            </a:prstGeom>
          </p:spPr>
        </p:pic>
      </p:grpSp>
      <p:sp>
        <p:nvSpPr>
          <p:cNvPr id="17" name="TextBox 16"/>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722317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0620" y="228601"/>
            <a:ext cx="4810760" cy="707886"/>
          </a:xfrm>
          <a:prstGeom prst="rect">
            <a:avLst/>
          </a:prstGeom>
          <a:noFill/>
        </p:spPr>
        <p:txBody>
          <a:bodyPr wrap="square" rtlCol="0">
            <a:spAutoFit/>
          </a:bodyPr>
          <a:lstStyle/>
          <a:p>
            <a:pPr algn="ctr"/>
            <a:r>
              <a:rPr lang="en-US" sz="4000" b="1" dirty="0">
                <a:solidFill>
                  <a:srgbClr val="002060"/>
                </a:solidFill>
                <a:latin typeface="Candara" pitchFamily="34" charset="0"/>
                <a:cs typeface="Kartika" pitchFamily="18" charset="0"/>
              </a:rPr>
              <a:t>2. IDEATE</a:t>
            </a:r>
          </a:p>
        </p:txBody>
      </p:sp>
      <p:sp>
        <p:nvSpPr>
          <p:cNvPr id="15" name="TextBox 14"/>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grpSp>
        <p:nvGrpSpPr>
          <p:cNvPr id="19" name="Group 18"/>
          <p:cNvGrpSpPr/>
          <p:nvPr/>
        </p:nvGrpSpPr>
        <p:grpSpPr>
          <a:xfrm>
            <a:off x="3114964" y="1066800"/>
            <a:ext cx="5962072" cy="5073084"/>
            <a:chOff x="905502" y="874932"/>
            <a:chExt cx="3184301" cy="2709498"/>
          </a:xfrm>
        </p:grpSpPr>
        <p:sp>
          <p:nvSpPr>
            <p:cNvPr id="20" name="TextBox 19"/>
            <p:cNvSpPr txBox="1"/>
            <p:nvPr/>
          </p:nvSpPr>
          <p:spPr>
            <a:xfrm>
              <a:off x="905502" y="2943343"/>
              <a:ext cx="3184301" cy="641087"/>
            </a:xfrm>
            <a:prstGeom prst="rect">
              <a:avLst/>
            </a:prstGeom>
            <a:noFill/>
          </p:spPr>
          <p:txBody>
            <a:bodyPr wrap="square" rtlCol="0">
              <a:spAutoFit/>
            </a:bodyPr>
            <a:lstStyle/>
            <a:p>
              <a:pPr algn="ctr"/>
              <a:r>
                <a:rPr lang="en-US" sz="3600" dirty="0">
                  <a:solidFill>
                    <a:srgbClr val="002060"/>
                  </a:solidFill>
                  <a:latin typeface="Candara" pitchFamily="34" charset="0"/>
                  <a:cs typeface="Kartika" pitchFamily="18" charset="0"/>
                </a:rPr>
                <a:t>Unleash your imagination and the power of “What if…?”</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355" y="874932"/>
              <a:ext cx="1850595" cy="1998812"/>
            </a:xfrm>
            <a:prstGeom prst="rect">
              <a:avLst/>
            </a:prstGeom>
          </p:spPr>
        </p:pic>
      </p:grpSp>
    </p:spTree>
    <p:extLst>
      <p:ext uri="{BB962C8B-B14F-4D97-AF65-F5344CB8AC3E}">
        <p14:creationId xmlns:p14="http://schemas.microsoft.com/office/powerpoint/2010/main" val="206868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6858" y="422450"/>
            <a:ext cx="7918287" cy="646331"/>
          </a:xfrm>
          <a:prstGeom prst="rect">
            <a:avLst/>
          </a:prstGeom>
          <a:noFill/>
        </p:spPr>
        <p:txBody>
          <a:bodyPr wrap="square" rtlCol="0">
            <a:spAutoFit/>
          </a:bodyPr>
          <a:lstStyle/>
          <a:p>
            <a:r>
              <a:rPr lang="en-US" sz="3600" b="1" dirty="0">
                <a:solidFill>
                  <a:srgbClr val="002060"/>
                </a:solidFill>
              </a:rPr>
              <a:t>We help leaders and teams at all levels…</a:t>
            </a:r>
          </a:p>
        </p:txBody>
      </p:sp>
      <p:sp>
        <p:nvSpPr>
          <p:cNvPr id="7" name="TextBox 6"/>
          <p:cNvSpPr txBox="1"/>
          <p:nvPr/>
        </p:nvSpPr>
        <p:spPr>
          <a:xfrm>
            <a:off x="6324601" y="1600202"/>
            <a:ext cx="5486400" cy="3570208"/>
          </a:xfrm>
          <a:prstGeom prst="rect">
            <a:avLst/>
          </a:prstGeom>
          <a:noFill/>
          <a:ln w="12700">
            <a:solidFill>
              <a:schemeClr val="accent1"/>
            </a:solidFill>
          </a:ln>
        </p:spPr>
        <p:txBody>
          <a:bodyPr wrap="square" rtlCol="0">
            <a:spAutoFit/>
          </a:bodyPr>
          <a:lstStyle/>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Leadership &amp; team development</a:t>
            </a: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a:t>
            </a:r>
            <a:r>
              <a:rPr lang="en-US" sz="2800" b="1" dirty="0" smtClean="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Consulting</a:t>
            </a:r>
            <a:endPar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endParaRP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Executive coaching</a:t>
            </a: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Keynotes</a:t>
            </a: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Train the trainer</a:t>
            </a: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Retreats &amp; </a:t>
            </a:r>
            <a:r>
              <a:rPr lang="en-US" sz="2800" b="1" dirty="0" err="1">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Offsites</a:t>
            </a:r>
            <a:endPar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endParaRPr>
          </a:p>
          <a:p>
            <a:pPr marL="192877" indent="-192877">
              <a:spcBef>
                <a:spcPts val="300"/>
              </a:spcBef>
              <a:spcAft>
                <a:spcPts val="300"/>
              </a:spcAft>
              <a:buFont typeface="Wingdings" panose="05000000000000000000" pitchFamily="2" charset="2"/>
              <a:buChar char="ü"/>
            </a:pPr>
            <a:r>
              <a:rPr lang="en-US" sz="2800" b="1" dirty="0">
                <a:solidFill>
                  <a:schemeClr val="accent5">
                    <a:lumMod val="50000"/>
                  </a:schemeClr>
                </a:solidFill>
                <a:latin typeface="MS PGothic" panose="020B0600070205080204" pitchFamily="34" charset="-128"/>
                <a:ea typeface="MS PGothic" panose="020B0600070205080204" pitchFamily="34" charset="-128"/>
                <a:cs typeface="Segoe UI Black" panose="020B0A02040204020203" pitchFamily="34" charset="0"/>
              </a:rPr>
              <a:t> Online training</a:t>
            </a:r>
          </a:p>
        </p:txBody>
      </p:sp>
      <p:sp>
        <p:nvSpPr>
          <p:cNvPr id="6" name="TextBox 5"/>
          <p:cNvSpPr txBox="1"/>
          <p:nvPr/>
        </p:nvSpPr>
        <p:spPr>
          <a:xfrm>
            <a:off x="1570727" y="3706019"/>
            <a:ext cx="4189148" cy="646331"/>
          </a:xfrm>
          <a:prstGeom prst="rect">
            <a:avLst/>
          </a:prstGeom>
          <a:noFill/>
        </p:spPr>
        <p:txBody>
          <a:bodyPr wrap="square" rtlCol="0">
            <a:spAutoFit/>
          </a:bodyPr>
          <a:lstStyle/>
          <a:p>
            <a:r>
              <a:rPr lang="en-US" sz="36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Work in harmony</a:t>
            </a:r>
          </a:p>
        </p:txBody>
      </p:sp>
      <p:pic>
        <p:nvPicPr>
          <p:cNvPr id="13" name="Picture 4" descr="http://www.cliparthut.com/clip-arts/1715/tenor-saxophone-vector-clipart-and-illustrations-1715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171" y="3733802"/>
            <a:ext cx="383061" cy="498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2977646"/>
            <a:ext cx="3818101" cy="646331"/>
          </a:xfrm>
          <a:prstGeom prst="rect">
            <a:avLst/>
          </a:prstGeom>
          <a:noFill/>
        </p:spPr>
        <p:txBody>
          <a:bodyPr wrap="square" rtlCol="0">
            <a:spAutoFit/>
          </a:bodyPr>
          <a:lstStyle/>
          <a:p>
            <a:r>
              <a:rPr lang="en-US" sz="36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Get in sync</a:t>
            </a:r>
          </a:p>
        </p:txBody>
      </p:sp>
      <p:pic>
        <p:nvPicPr>
          <p:cNvPr id="14" name="Picture 4" descr="http://www.cliparthut.com/clip-arts/1715/tenor-saxophone-vector-clipart-and-illustrations-1715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1" y="3006586"/>
            <a:ext cx="364119" cy="4986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76392" y="5729947"/>
            <a:ext cx="7439219" cy="461665"/>
          </a:xfrm>
          <a:prstGeom prst="rect">
            <a:avLst/>
          </a:prstGeom>
          <a:noFill/>
        </p:spPr>
        <p:txBody>
          <a:bodyPr wrap="square" rtlCol="0">
            <a:spAutoFit/>
          </a:bodyPr>
          <a:lstStyle/>
          <a:p>
            <a:r>
              <a:rPr lang="en-US" sz="2400" b="1" i="1" dirty="0">
                <a:solidFill>
                  <a:schemeClr val="accent5">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“When people work in harmony, great things happen!”</a:t>
            </a:r>
            <a:endParaRPr lang="en-US" sz="1051" b="1" i="1" baseline="30000" dirty="0">
              <a:solidFill>
                <a:schemeClr val="accent5">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TextBox 16"/>
          <p:cNvSpPr txBox="1"/>
          <p:nvPr/>
        </p:nvSpPr>
        <p:spPr>
          <a:xfrm>
            <a:off x="1592100" y="2249270"/>
            <a:ext cx="4427701" cy="646331"/>
          </a:xfrm>
          <a:prstGeom prst="rect">
            <a:avLst/>
          </a:prstGeom>
          <a:noFill/>
        </p:spPr>
        <p:txBody>
          <a:bodyPr wrap="square" rtlCol="0">
            <a:spAutoFit/>
          </a:bodyPr>
          <a:lstStyle/>
          <a:p>
            <a:r>
              <a:rPr lang="en-US" sz="3600"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Find their groove</a:t>
            </a:r>
          </a:p>
        </p:txBody>
      </p:sp>
      <p:pic>
        <p:nvPicPr>
          <p:cNvPr id="19" name="Picture 4" descr="http://www.cliparthut.com/clip-arts/1715/tenor-saxophone-vector-clipart-and-illustrations-1715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1" y="2312029"/>
            <a:ext cx="364119" cy="498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3750264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240" y="228601"/>
            <a:ext cx="5049520" cy="707886"/>
          </a:xfrm>
          <a:prstGeom prst="rect">
            <a:avLst/>
          </a:prstGeom>
          <a:noFill/>
        </p:spPr>
        <p:txBody>
          <a:bodyPr wrap="square" rtlCol="0">
            <a:spAutoFit/>
          </a:bodyPr>
          <a:lstStyle/>
          <a:p>
            <a:pPr algn="ctr"/>
            <a:r>
              <a:rPr lang="en-US" sz="4000" b="1" dirty="0">
                <a:solidFill>
                  <a:srgbClr val="002060"/>
                </a:solidFill>
                <a:latin typeface="Candara" pitchFamily="34" charset="0"/>
                <a:cs typeface="Kartika" pitchFamily="18" charset="0"/>
              </a:rPr>
              <a:t>3. REFINE</a:t>
            </a:r>
          </a:p>
        </p:txBody>
      </p:sp>
      <p:grpSp>
        <p:nvGrpSpPr>
          <p:cNvPr id="4" name="Group 3"/>
          <p:cNvGrpSpPr/>
          <p:nvPr/>
        </p:nvGrpSpPr>
        <p:grpSpPr>
          <a:xfrm>
            <a:off x="2895599" y="1219200"/>
            <a:ext cx="6400800" cy="5277299"/>
            <a:chOff x="490427" y="834914"/>
            <a:chExt cx="3524432" cy="2905806"/>
          </a:xfrm>
        </p:grpSpPr>
        <p:sp>
          <p:nvSpPr>
            <p:cNvPr id="2" name="TextBox 1"/>
            <p:cNvSpPr txBox="1"/>
            <p:nvPr/>
          </p:nvSpPr>
          <p:spPr>
            <a:xfrm>
              <a:off x="490427" y="3079790"/>
              <a:ext cx="3524432" cy="660930"/>
            </a:xfrm>
            <a:prstGeom prst="rect">
              <a:avLst/>
            </a:prstGeom>
            <a:noFill/>
          </p:spPr>
          <p:txBody>
            <a:bodyPr wrap="square" rtlCol="0">
              <a:spAutoFit/>
            </a:bodyPr>
            <a:lstStyle/>
            <a:p>
              <a:pPr algn="ctr"/>
              <a:r>
                <a:rPr lang="en-US" sz="3600" dirty="0">
                  <a:solidFill>
                    <a:srgbClr val="002060"/>
                  </a:solidFill>
                  <a:latin typeface="Candara" pitchFamily="34" charset="0"/>
                  <a:cs typeface="Kartika" pitchFamily="18" charset="0"/>
                </a:rPr>
                <a:t>Determine what’s </a:t>
              </a:r>
              <a:r>
                <a:rPr lang="en-US" sz="3600" dirty="0" smtClean="0">
                  <a:solidFill>
                    <a:srgbClr val="002060"/>
                  </a:solidFill>
                  <a:latin typeface="Candara" pitchFamily="34" charset="0"/>
                  <a:cs typeface="Kartika" pitchFamily="18" charset="0"/>
                </a:rPr>
                <a:t>feasible. Include timelines and resources.</a:t>
              </a:r>
              <a:endParaRPr lang="en-US" sz="3600" dirty="0">
                <a:solidFill>
                  <a:srgbClr val="002060"/>
                </a:solidFill>
                <a:latin typeface="Candara" pitchFamily="34" charset="0"/>
                <a:cs typeface="Kartika"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99" t="2860" r="19064" b="2903"/>
            <a:stretch/>
          </p:blipFill>
          <p:spPr>
            <a:xfrm>
              <a:off x="1139223" y="834914"/>
              <a:ext cx="2150479" cy="2107469"/>
            </a:xfrm>
            <a:prstGeom prst="ellipse">
              <a:avLst/>
            </a:prstGeom>
            <a:ln>
              <a:noFill/>
            </a:ln>
            <a:effectLst>
              <a:softEdge rad="112500"/>
            </a:effectLst>
          </p:spPr>
        </p:pic>
      </p:grpSp>
      <p:sp>
        <p:nvSpPr>
          <p:cNvPr id="15" name="TextBox 14"/>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3059222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240" y="228601"/>
            <a:ext cx="5049520" cy="707886"/>
          </a:xfrm>
          <a:prstGeom prst="rect">
            <a:avLst/>
          </a:prstGeom>
          <a:noFill/>
        </p:spPr>
        <p:txBody>
          <a:bodyPr wrap="square" rtlCol="0">
            <a:spAutoFit/>
          </a:bodyPr>
          <a:lstStyle/>
          <a:p>
            <a:pPr algn="ctr"/>
            <a:r>
              <a:rPr lang="en-US" sz="4000" b="1" dirty="0">
                <a:solidFill>
                  <a:srgbClr val="002060"/>
                </a:solidFill>
                <a:latin typeface="Candara" pitchFamily="34" charset="0"/>
                <a:cs typeface="Kartika" pitchFamily="18" charset="0"/>
              </a:rPr>
              <a:t>4. EXECUTE</a:t>
            </a:r>
          </a:p>
        </p:txBody>
      </p:sp>
      <p:grpSp>
        <p:nvGrpSpPr>
          <p:cNvPr id="5" name="Group 4"/>
          <p:cNvGrpSpPr/>
          <p:nvPr/>
        </p:nvGrpSpPr>
        <p:grpSpPr>
          <a:xfrm>
            <a:off x="4334918" y="1371600"/>
            <a:ext cx="3522169" cy="5511110"/>
            <a:chOff x="9732576" y="1189564"/>
            <a:chExt cx="1553361" cy="2430532"/>
          </a:xfrm>
        </p:grpSpPr>
        <p:sp>
          <p:nvSpPr>
            <p:cNvPr id="9" name="TextBox 8"/>
            <p:cNvSpPr txBox="1"/>
            <p:nvPr/>
          </p:nvSpPr>
          <p:spPr>
            <a:xfrm>
              <a:off x="9732576" y="2954985"/>
              <a:ext cx="1553361" cy="665111"/>
            </a:xfrm>
            <a:prstGeom prst="rect">
              <a:avLst/>
            </a:prstGeom>
            <a:noFill/>
          </p:spPr>
          <p:txBody>
            <a:bodyPr wrap="square" rtlCol="0">
              <a:spAutoFit/>
            </a:bodyPr>
            <a:lstStyle/>
            <a:p>
              <a:pPr algn="ctr"/>
              <a:r>
                <a:rPr lang="en-US" sz="3600" dirty="0" smtClean="0">
                  <a:solidFill>
                    <a:srgbClr val="002060"/>
                  </a:solidFill>
                  <a:latin typeface="Candara" pitchFamily="34" charset="0"/>
                  <a:cs typeface="Kartika" pitchFamily="18" charset="0"/>
                </a:rPr>
                <a:t>Seek feedback. Adjust. Fail </a:t>
              </a:r>
              <a:r>
                <a:rPr lang="en-US" sz="3600" dirty="0">
                  <a:solidFill>
                    <a:srgbClr val="002060"/>
                  </a:solidFill>
                  <a:latin typeface="Candara" pitchFamily="34" charset="0"/>
                  <a:cs typeface="Kartika" pitchFamily="18" charset="0"/>
                </a:rPr>
                <a:t>fast.</a:t>
              </a:r>
            </a:p>
            <a:p>
              <a:pPr algn="ctr"/>
              <a:r>
                <a:rPr lang="en-US" sz="2000" dirty="0" smtClean="0">
                  <a:solidFill>
                    <a:srgbClr val="002060"/>
                  </a:solidFill>
                  <a:latin typeface="Candara" pitchFamily="34" charset="0"/>
                  <a:cs typeface="Kartika" pitchFamily="18" charset="0"/>
                </a:rPr>
                <a:t> </a:t>
              </a:r>
              <a:endParaRPr lang="en-US" sz="2000" dirty="0">
                <a:solidFill>
                  <a:srgbClr val="002060"/>
                </a:solidFill>
                <a:latin typeface="Candara" pitchFamily="34" charset="0"/>
                <a:cs typeface="Kartika" pitchFamily="18" charset="0"/>
              </a:endParaRPr>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t="4731" b="4229"/>
            <a:stretch/>
          </p:blipFill>
          <p:spPr>
            <a:xfrm>
              <a:off x="9837135" y="1189564"/>
              <a:ext cx="1338525" cy="1713536"/>
            </a:xfrm>
            <a:prstGeom prst="rect">
              <a:avLst/>
            </a:prstGeom>
          </p:spPr>
        </p:pic>
      </p:grpSp>
      <p:sp>
        <p:nvSpPr>
          <p:cNvPr id="15" name="TextBox 14"/>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1795367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067847" y="111204"/>
            <a:ext cx="8056306" cy="1107996"/>
          </a:xfrm>
          <a:prstGeom prst="rect">
            <a:avLst/>
          </a:prstGeom>
          <a:noFill/>
        </p:spPr>
        <p:txBody>
          <a:bodyPr wrap="square" rtlCol="0">
            <a:spAutoFit/>
          </a:bodyPr>
          <a:lstStyle/>
          <a:p>
            <a:r>
              <a:rPr lang="en-US" sz="6600" b="1" dirty="0">
                <a:solidFill>
                  <a:schemeClr val="tx1">
                    <a:lumMod val="65000"/>
                    <a:lumOff val="35000"/>
                  </a:schemeClr>
                </a:solidFill>
                <a:latin typeface="Kalinga" panose="020B0502040204020203" pitchFamily="34" charset="0"/>
                <a:cs typeface="Kalinga" panose="020B0502040204020203" pitchFamily="34" charset="0"/>
              </a:rPr>
              <a:t>Lather. Rinse. Repeat.</a:t>
            </a:r>
          </a:p>
        </p:txBody>
      </p:sp>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441" y="1524000"/>
            <a:ext cx="8183117" cy="4700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8835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29045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24"/>
            <a:ext cx="12192001" cy="6848476"/>
          </a:xfrm>
          <a:prstGeom prst="rect">
            <a:avLst/>
          </a:prstGeom>
        </p:spPr>
      </p:pic>
    </p:spTree>
    <p:extLst>
      <p:ext uri="{BB962C8B-B14F-4D97-AF65-F5344CB8AC3E}">
        <p14:creationId xmlns:p14="http://schemas.microsoft.com/office/powerpoint/2010/main" val="1924820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628" y="3962400"/>
            <a:ext cx="7498743" cy="2509126"/>
          </a:xfrm>
          <a:prstGeom prst="rect">
            <a:avLst/>
          </a:prstGeom>
        </p:spPr>
      </p:pic>
      <p:sp>
        <p:nvSpPr>
          <p:cNvPr id="4" name="TextBox 3"/>
          <p:cNvSpPr txBox="1"/>
          <p:nvPr/>
        </p:nvSpPr>
        <p:spPr>
          <a:xfrm>
            <a:off x="3870844" y="228600"/>
            <a:ext cx="4450313" cy="1323439"/>
          </a:xfrm>
          <a:prstGeom prst="rect">
            <a:avLst/>
          </a:prstGeom>
          <a:noFill/>
        </p:spPr>
        <p:txBody>
          <a:bodyPr wrap="square" rtlCol="0">
            <a:spAutoFit/>
          </a:bodyPr>
          <a:lstStyle/>
          <a:p>
            <a:r>
              <a:rPr lang="en-US" sz="8000" b="1" dirty="0" smtClean="0">
                <a:solidFill>
                  <a:srgbClr val="002060"/>
                </a:solidFill>
                <a:effectLst>
                  <a:outerShdw blurRad="38100" dist="38100" dir="2700000" algn="tl">
                    <a:srgbClr val="000000">
                      <a:alpha val="43137"/>
                    </a:srgbClr>
                  </a:outerShdw>
                </a:effectLst>
                <a:latin typeface="Comic Sans MS" panose="030F0702030302020204" pitchFamily="66" charset="0"/>
              </a:rPr>
              <a:t>10 Rules</a:t>
            </a:r>
            <a:endParaRPr lang="en-US" sz="8000" b="1" dirty="0">
              <a:solidFill>
                <a:srgbClr val="002060"/>
              </a:solidFill>
              <a:effectLst>
                <a:outerShdw blurRad="38100" dist="38100" dir="2700000" algn="tl">
                  <a:srgbClr val="000000">
                    <a:alpha val="43137"/>
                  </a:srgbClr>
                </a:outerShdw>
              </a:effectLst>
              <a:latin typeface="Comic Sans MS" panose="030F0702030302020204" pitchFamily="66" charset="0"/>
            </a:endParaRPr>
          </a:p>
        </p:txBody>
      </p:sp>
      <p:sp>
        <p:nvSpPr>
          <p:cNvPr id="5" name="TextBox 4"/>
          <p:cNvSpPr txBox="1"/>
          <p:nvPr/>
        </p:nvSpPr>
        <p:spPr>
          <a:xfrm>
            <a:off x="762000" y="1524000"/>
            <a:ext cx="10820400" cy="2554545"/>
          </a:xfrm>
          <a:prstGeom prst="rect">
            <a:avLst/>
          </a:prstGeom>
          <a:noFill/>
        </p:spPr>
        <p:txBody>
          <a:bodyPr wrap="square" rtlCol="0">
            <a:spAutoFit/>
          </a:bodyPr>
          <a:lstStyle/>
          <a:p>
            <a:pPr algn="ctr"/>
            <a:r>
              <a:rPr lang="en-US" sz="8000" b="1" dirty="0" smtClean="0">
                <a:solidFill>
                  <a:srgbClr val="002060"/>
                </a:solidFill>
                <a:effectLst>
                  <a:outerShdw blurRad="38100" dist="38100" dir="2700000" algn="tl">
                    <a:srgbClr val="000000">
                      <a:alpha val="43137"/>
                    </a:srgbClr>
                  </a:outerShdw>
                </a:effectLst>
                <a:latin typeface="Comic Sans MS" panose="030F0702030302020204" pitchFamily="66" charset="0"/>
              </a:rPr>
              <a:t>Guaranteed to </a:t>
            </a:r>
          </a:p>
          <a:p>
            <a:pPr algn="ctr"/>
            <a:r>
              <a:rPr lang="en-US" sz="8000" b="1" dirty="0" smtClean="0">
                <a:solidFill>
                  <a:srgbClr val="002060"/>
                </a:solidFill>
                <a:effectLst>
                  <a:outerShdw blurRad="38100" dist="38100" dir="2700000" algn="tl">
                    <a:srgbClr val="000000">
                      <a:alpha val="43137"/>
                    </a:srgbClr>
                  </a:outerShdw>
                </a:effectLst>
                <a:latin typeface="Comic Sans MS" panose="030F0702030302020204" pitchFamily="66" charset="0"/>
              </a:rPr>
              <a:t>“Jazz Up” Your</a:t>
            </a:r>
            <a:endParaRPr lang="en-US" sz="8000" b="1" dirty="0">
              <a:solidFill>
                <a:srgbClr val="002060"/>
              </a:solidFill>
              <a:effectLst>
                <a:outerShdw blurRad="38100" dist="38100" dir="2700000" algn="tl">
                  <a:srgbClr val="000000">
                    <a:alpha val="43137"/>
                  </a:srgbClr>
                </a:outerShdw>
              </a:effectLst>
              <a:latin typeface="Comic Sans MS" panose="030F0702030302020204" pitchFamily="66"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857" t="8857" r="24857" b="6572"/>
          <a:stretch/>
        </p:blipFill>
        <p:spPr>
          <a:xfrm>
            <a:off x="388375" y="81550"/>
            <a:ext cx="747250" cy="125673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4857" t="8857" r="24857" b="6572"/>
          <a:stretch/>
        </p:blipFill>
        <p:spPr>
          <a:xfrm>
            <a:off x="378850" y="5209757"/>
            <a:ext cx="747250" cy="1256738"/>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857" t="8857" r="24857" b="6572"/>
          <a:stretch/>
        </p:blipFill>
        <p:spPr>
          <a:xfrm>
            <a:off x="11208775" y="228600"/>
            <a:ext cx="747250" cy="125673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857" t="8857" r="24857" b="6572"/>
          <a:stretch/>
        </p:blipFill>
        <p:spPr>
          <a:xfrm>
            <a:off x="10972800" y="5216963"/>
            <a:ext cx="747250" cy="1256738"/>
          </a:xfrm>
          <a:prstGeom prst="rect">
            <a:avLst/>
          </a:prstGeom>
        </p:spPr>
      </p:pic>
    </p:spTree>
    <p:extLst>
      <p:ext uri="{BB962C8B-B14F-4D97-AF65-F5344CB8AC3E}">
        <p14:creationId xmlns:p14="http://schemas.microsoft.com/office/powerpoint/2010/main" val="1423062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2667000" y="1295401"/>
            <a:ext cx="6858000" cy="769441"/>
          </a:xfrm>
          <a:prstGeom prst="rect">
            <a:avLst/>
          </a:prstGeom>
          <a:noFill/>
          <a:ln w="9525">
            <a:noFill/>
            <a:miter lim="800000"/>
            <a:headEnd/>
            <a:tailEnd/>
          </a:ln>
          <a:effectLst/>
        </p:spPr>
        <p:txBody>
          <a:bodyPr wrap="square">
            <a:spAutoFit/>
          </a:bodyPr>
          <a:lstStyle/>
          <a:p>
            <a:r>
              <a:rPr lang="en-US" sz="4400" b="1" dirty="0">
                <a:solidFill>
                  <a:schemeClr val="bg1"/>
                </a:solidFill>
              </a:rPr>
              <a:t>1. Listen with an open mind.</a:t>
            </a:r>
            <a:endParaRPr lang="en-US" sz="4400" dirty="0">
              <a:solidFill>
                <a:schemeClr val="bg1"/>
              </a:solidFill>
            </a:endParaRPr>
          </a:p>
        </p:txBody>
      </p:sp>
      <p:pic>
        <p:nvPicPr>
          <p:cNvPr id="274435" name="Picture 3"/>
          <p:cNvPicPr>
            <a:picLocks noChangeAspect="1" noChangeArrowheads="1"/>
          </p:cNvPicPr>
          <p:nvPr/>
        </p:nvPicPr>
        <p:blipFill>
          <a:blip r:embed="rId2" cstate="print"/>
          <a:srcRect/>
          <a:stretch>
            <a:fillRect/>
          </a:stretch>
        </p:blipFill>
        <p:spPr bwMode="auto">
          <a:xfrm>
            <a:off x="3086100" y="2971801"/>
            <a:ext cx="6019800" cy="3171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16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2" cstate="print"/>
          <a:srcRect/>
          <a:stretch>
            <a:fillRect/>
          </a:stretch>
        </p:blipFill>
        <p:spPr bwMode="auto">
          <a:xfrm>
            <a:off x="4419601" y="2762250"/>
            <a:ext cx="3200399" cy="3105150"/>
          </a:xfrm>
          <a:prstGeom prst="rect">
            <a:avLst/>
          </a:prstGeom>
          <a:ln>
            <a:noFill/>
          </a:ln>
          <a:effectLst>
            <a:outerShdw blurRad="292100" dist="139700" dir="2700000" algn="tl" rotWithShape="0">
              <a:srgbClr val="333333">
                <a:alpha val="65000"/>
              </a:srgbClr>
            </a:outerShdw>
          </a:effectLst>
        </p:spPr>
      </p:pic>
      <p:sp>
        <p:nvSpPr>
          <p:cNvPr id="5" name="Text Box 2"/>
          <p:cNvSpPr txBox="1">
            <a:spLocks noChangeArrowheads="1"/>
          </p:cNvSpPr>
          <p:nvPr/>
        </p:nvSpPr>
        <p:spPr bwMode="auto">
          <a:xfrm>
            <a:off x="3905250" y="1295401"/>
            <a:ext cx="4381500" cy="769441"/>
          </a:xfrm>
          <a:prstGeom prst="rect">
            <a:avLst/>
          </a:prstGeom>
          <a:noFill/>
          <a:ln w="9525">
            <a:noFill/>
            <a:miter lim="800000"/>
            <a:headEnd/>
            <a:tailEnd/>
          </a:ln>
          <a:effectLst/>
        </p:spPr>
        <p:txBody>
          <a:bodyPr wrap="square">
            <a:spAutoFit/>
          </a:bodyPr>
          <a:lstStyle/>
          <a:p>
            <a:r>
              <a:rPr lang="en-US" sz="4400" b="1" dirty="0">
                <a:solidFill>
                  <a:schemeClr val="bg1"/>
                </a:solidFill>
              </a:rPr>
              <a:t>2. Think it…say it!</a:t>
            </a:r>
          </a:p>
        </p:txBody>
      </p:sp>
    </p:spTree>
    <p:extLst>
      <p:ext uri="{BB962C8B-B14F-4D97-AF65-F5344CB8AC3E}">
        <p14:creationId xmlns:p14="http://schemas.microsoft.com/office/powerpoint/2010/main" val="37162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925" y="2429256"/>
            <a:ext cx="5460150" cy="4352544"/>
          </a:xfrm>
          <a:prstGeom prst="rect">
            <a:avLst/>
          </a:prstGeom>
        </p:spPr>
      </p:pic>
      <p:sp>
        <p:nvSpPr>
          <p:cNvPr id="5" name="Text Box 2"/>
          <p:cNvSpPr txBox="1">
            <a:spLocks noChangeArrowheads="1"/>
          </p:cNvSpPr>
          <p:nvPr/>
        </p:nvSpPr>
        <p:spPr bwMode="auto">
          <a:xfrm>
            <a:off x="3962400" y="1295401"/>
            <a:ext cx="4267200" cy="769441"/>
          </a:xfrm>
          <a:prstGeom prst="rect">
            <a:avLst/>
          </a:prstGeom>
          <a:noFill/>
          <a:ln w="9525">
            <a:noFill/>
            <a:miter lim="800000"/>
            <a:headEnd/>
            <a:tailEnd/>
          </a:ln>
          <a:effectLst/>
        </p:spPr>
        <p:txBody>
          <a:bodyPr wrap="square">
            <a:spAutoFit/>
          </a:bodyPr>
          <a:lstStyle/>
          <a:p>
            <a:r>
              <a:rPr lang="en-US" sz="4400" b="1" dirty="0">
                <a:solidFill>
                  <a:schemeClr val="bg1"/>
                </a:solidFill>
              </a:rPr>
              <a:t>3. Keep it simple.</a:t>
            </a:r>
          </a:p>
        </p:txBody>
      </p:sp>
    </p:spTree>
    <p:extLst>
      <p:ext uri="{BB962C8B-B14F-4D97-AF65-F5344CB8AC3E}">
        <p14:creationId xmlns:p14="http://schemas.microsoft.com/office/powerpoint/2010/main" val="267001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2724150" y="1295400"/>
            <a:ext cx="6743700" cy="769441"/>
          </a:xfrm>
          <a:prstGeom prst="rect">
            <a:avLst/>
          </a:prstGeom>
          <a:noFill/>
          <a:ln w="9525">
            <a:noFill/>
            <a:miter lim="800000"/>
            <a:headEnd/>
            <a:tailEnd/>
          </a:ln>
          <a:effectLst/>
        </p:spPr>
        <p:txBody>
          <a:bodyPr wrap="square">
            <a:spAutoFit/>
          </a:bodyPr>
          <a:lstStyle/>
          <a:p>
            <a:r>
              <a:rPr lang="en-US" sz="4400" b="1" dirty="0">
                <a:solidFill>
                  <a:schemeClr val="bg1"/>
                </a:solidFill>
              </a:rPr>
              <a:t>4. Push beyond the obvious.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037" y="2514600"/>
            <a:ext cx="3209925" cy="3758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005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3268" y="990600"/>
            <a:ext cx="3753133" cy="5562600"/>
            <a:chOff x="3204950" y="742950"/>
            <a:chExt cx="2814850" cy="4171950"/>
          </a:xfrm>
        </p:grpSpPr>
        <p:pic>
          <p:nvPicPr>
            <p:cNvPr id="2" name="Picture 1" descr="sopran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03059" y="824865"/>
              <a:ext cx="253788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justin\Desktop\sorting\Untitledsdg-2vd ht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04950" y="742950"/>
              <a:ext cx="2814850" cy="4171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18537" y="604520"/>
            <a:ext cx="3645465" cy="4551680"/>
            <a:chOff x="313901" y="453390"/>
            <a:chExt cx="2734099" cy="3413760"/>
          </a:xfrm>
        </p:grpSpPr>
        <p:pic>
          <p:nvPicPr>
            <p:cNvPr id="4" name="Picture 3" descr="https://scontent-iad3-1.xx.fbcdn.net/hphotos-xfa1/v/t1.0-9/154993_504003259640167_20775388_n.jpg?oh=4d35a46a9263f2436b745a9213df767f&amp;oe=567DC54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6738" y="514350"/>
              <a:ext cx="2474586" cy="309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justin\Desktop\sorting\Untitledsdg-2vd htr.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13901" y="453390"/>
              <a:ext cx="2734099" cy="3413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8262057" y="624840"/>
            <a:ext cx="3645465" cy="4551680"/>
            <a:chOff x="6196541" y="468630"/>
            <a:chExt cx="2734099" cy="3413760"/>
          </a:xfrm>
        </p:grpSpPr>
        <p:pic>
          <p:nvPicPr>
            <p:cNvPr id="3" name="Picture 2" descr="flute2.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48400" y="554496"/>
              <a:ext cx="2482003" cy="30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ustin\Desktop\sorting\Untitledsdg-2vd htr.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196541" y="468630"/>
              <a:ext cx="2734099" cy="341376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898432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2781300" y="1295400"/>
            <a:ext cx="6896100" cy="769441"/>
          </a:xfrm>
          <a:prstGeom prst="rect">
            <a:avLst/>
          </a:prstGeom>
          <a:noFill/>
          <a:ln w="9525">
            <a:noFill/>
            <a:miter lim="800000"/>
            <a:headEnd/>
            <a:tailEnd/>
          </a:ln>
          <a:effectLst/>
        </p:spPr>
        <p:txBody>
          <a:bodyPr wrap="square">
            <a:spAutoFit/>
          </a:bodyPr>
          <a:lstStyle/>
          <a:p>
            <a:r>
              <a:rPr lang="en-US" sz="4400" b="1" dirty="0">
                <a:solidFill>
                  <a:schemeClr val="bg1"/>
                </a:solidFill>
              </a:rPr>
              <a:t>5. No idea is too outrageous.</a:t>
            </a:r>
          </a:p>
        </p:txBody>
      </p:sp>
      <p:pic>
        <p:nvPicPr>
          <p:cNvPr id="278530" name="Picture 2"/>
          <p:cNvPicPr>
            <a:picLocks noChangeAspect="1" noChangeArrowheads="1"/>
          </p:cNvPicPr>
          <p:nvPr/>
        </p:nvPicPr>
        <p:blipFill>
          <a:blip r:embed="rId2" cstate="print"/>
          <a:srcRect/>
          <a:stretch>
            <a:fillRect/>
          </a:stretch>
        </p:blipFill>
        <p:spPr bwMode="auto">
          <a:xfrm>
            <a:off x="4543426" y="2362200"/>
            <a:ext cx="3076575" cy="3943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46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3543300" y="1287959"/>
            <a:ext cx="5105400" cy="769441"/>
          </a:xfrm>
          <a:prstGeom prst="rect">
            <a:avLst/>
          </a:prstGeom>
          <a:noFill/>
          <a:ln w="9525">
            <a:noFill/>
            <a:miter lim="800000"/>
            <a:headEnd/>
            <a:tailEnd/>
          </a:ln>
          <a:effectLst/>
        </p:spPr>
        <p:txBody>
          <a:bodyPr wrap="square">
            <a:spAutoFit/>
          </a:bodyPr>
          <a:lstStyle/>
          <a:p>
            <a:r>
              <a:rPr lang="en-US" sz="4400" b="1" dirty="0">
                <a:solidFill>
                  <a:schemeClr val="bg1"/>
                </a:solidFill>
              </a:rPr>
              <a:t>6. No judgment…yet.</a:t>
            </a:r>
          </a:p>
        </p:txBody>
      </p:sp>
      <p:pic>
        <p:nvPicPr>
          <p:cNvPr id="279554" name="Picture 2"/>
          <p:cNvPicPr>
            <a:picLocks noChangeAspect="1" noChangeArrowheads="1"/>
          </p:cNvPicPr>
          <p:nvPr/>
        </p:nvPicPr>
        <p:blipFill>
          <a:blip r:embed="rId2" cstate="print"/>
          <a:srcRect/>
          <a:stretch>
            <a:fillRect/>
          </a:stretch>
        </p:blipFill>
        <p:spPr bwMode="auto">
          <a:xfrm>
            <a:off x="4133850" y="2667001"/>
            <a:ext cx="3924300" cy="3753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05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3429000" y="1287959"/>
            <a:ext cx="5334000" cy="769441"/>
          </a:xfrm>
          <a:prstGeom prst="rect">
            <a:avLst/>
          </a:prstGeom>
          <a:noFill/>
          <a:ln w="9525">
            <a:noFill/>
            <a:miter lim="800000"/>
            <a:headEnd/>
            <a:tailEnd/>
          </a:ln>
          <a:effectLst/>
        </p:spPr>
        <p:txBody>
          <a:bodyPr wrap="square">
            <a:spAutoFit/>
          </a:bodyPr>
          <a:lstStyle/>
          <a:p>
            <a:r>
              <a:rPr lang="en-US" sz="4400" b="1" dirty="0">
                <a:solidFill>
                  <a:schemeClr val="bg1"/>
                </a:solidFill>
              </a:rPr>
              <a:t>7. Piggyback on ideas.</a:t>
            </a:r>
          </a:p>
        </p:txBody>
      </p:sp>
      <p:pic>
        <p:nvPicPr>
          <p:cNvPr id="280578" name="Picture 2"/>
          <p:cNvPicPr>
            <a:picLocks noChangeAspect="1" noChangeArrowheads="1"/>
          </p:cNvPicPr>
          <p:nvPr/>
        </p:nvPicPr>
        <p:blipFill>
          <a:blip r:embed="rId2" cstate="print"/>
          <a:srcRect/>
          <a:stretch>
            <a:fillRect/>
          </a:stretch>
        </p:blipFill>
        <p:spPr bwMode="auto">
          <a:xfrm>
            <a:off x="4191000" y="2514600"/>
            <a:ext cx="38100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27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3390900" y="1287959"/>
            <a:ext cx="5410200" cy="769441"/>
          </a:xfrm>
          <a:prstGeom prst="rect">
            <a:avLst/>
          </a:prstGeom>
          <a:noFill/>
          <a:ln w="9525">
            <a:noFill/>
            <a:miter lim="800000"/>
            <a:headEnd/>
            <a:tailEnd/>
          </a:ln>
          <a:effectLst/>
        </p:spPr>
        <p:txBody>
          <a:bodyPr wrap="square">
            <a:spAutoFit/>
          </a:bodyPr>
          <a:lstStyle/>
          <a:p>
            <a:r>
              <a:rPr lang="en-US" sz="4400" b="1" dirty="0">
                <a:solidFill>
                  <a:schemeClr val="bg1"/>
                </a:solidFill>
              </a:rPr>
              <a:t>8. No negative energy.</a:t>
            </a:r>
          </a:p>
        </p:txBody>
      </p:sp>
      <p:pic>
        <p:nvPicPr>
          <p:cNvPr id="5124" name="Picture 4" descr="https://mentalinfusion.files.wordpress.com/2014/03/it-wont-wor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534" y="2743201"/>
            <a:ext cx="5362575" cy="3352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3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3505200" y="1295400"/>
            <a:ext cx="4876800" cy="769441"/>
          </a:xfrm>
          <a:prstGeom prst="rect">
            <a:avLst/>
          </a:prstGeom>
          <a:noFill/>
          <a:ln w="9525">
            <a:noFill/>
            <a:miter lim="800000"/>
            <a:headEnd/>
            <a:tailEnd/>
          </a:ln>
          <a:effectLst/>
        </p:spPr>
        <p:txBody>
          <a:bodyPr wrap="square">
            <a:spAutoFit/>
          </a:bodyPr>
          <a:lstStyle/>
          <a:p>
            <a:r>
              <a:rPr lang="en-US" sz="4400" b="1" dirty="0">
                <a:solidFill>
                  <a:schemeClr val="bg1"/>
                </a:solidFill>
              </a:rPr>
              <a:t>9. Write it all down.</a:t>
            </a:r>
          </a:p>
        </p:txBody>
      </p:sp>
      <p:pic>
        <p:nvPicPr>
          <p:cNvPr id="282626" name="Picture 2"/>
          <p:cNvPicPr>
            <a:picLocks noChangeAspect="1" noChangeArrowheads="1"/>
          </p:cNvPicPr>
          <p:nvPr/>
        </p:nvPicPr>
        <p:blipFill>
          <a:blip r:embed="rId2" cstate="print"/>
          <a:srcRect/>
          <a:stretch>
            <a:fillRect/>
          </a:stretch>
        </p:blipFill>
        <p:spPr bwMode="auto">
          <a:xfrm>
            <a:off x="3276600" y="2843807"/>
            <a:ext cx="5334000" cy="3181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173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2438400" y="1143000"/>
            <a:ext cx="7543800" cy="106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682" name="Text Box 2"/>
          <p:cNvSpPr txBox="1">
            <a:spLocks noChangeArrowheads="1"/>
          </p:cNvSpPr>
          <p:nvPr/>
        </p:nvSpPr>
        <p:spPr bwMode="auto">
          <a:xfrm>
            <a:off x="3048000" y="1287959"/>
            <a:ext cx="6096000" cy="769441"/>
          </a:xfrm>
          <a:prstGeom prst="rect">
            <a:avLst/>
          </a:prstGeom>
          <a:noFill/>
          <a:ln w="9525">
            <a:noFill/>
            <a:miter lim="800000"/>
            <a:headEnd/>
            <a:tailEnd/>
          </a:ln>
          <a:effectLst/>
        </p:spPr>
        <p:txBody>
          <a:bodyPr wrap="square">
            <a:spAutoFit/>
          </a:bodyPr>
          <a:lstStyle/>
          <a:p>
            <a:r>
              <a:rPr lang="en-US" sz="4400" b="1" dirty="0">
                <a:solidFill>
                  <a:schemeClr val="bg1"/>
                </a:solidFill>
              </a:rPr>
              <a:t>10. Relax, play, have fun!</a:t>
            </a:r>
          </a:p>
        </p:txBody>
      </p:sp>
      <p:pic>
        <p:nvPicPr>
          <p:cNvPr id="7170" name="Picture 2" descr="http://siammission.webs.com/fun_heart_bl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2514600"/>
            <a:ext cx="3771900" cy="3771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39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981200"/>
            <a:ext cx="9982200" cy="2646878"/>
          </a:xfrm>
          <a:prstGeom prst="rect">
            <a:avLst/>
          </a:prstGeom>
          <a:noFill/>
        </p:spPr>
        <p:txBody>
          <a:bodyPr wrap="square" rtlCol="0">
            <a:spAutoFit/>
          </a:bodyPr>
          <a:lstStyle/>
          <a:p>
            <a:r>
              <a:rPr lang="en-US" sz="16600" dirty="0" smtClean="0"/>
              <a:t>IDEO Video</a:t>
            </a:r>
            <a:endParaRPr lang="en-US" sz="16600" dirty="0"/>
          </a:p>
        </p:txBody>
      </p:sp>
    </p:spTree>
    <p:extLst>
      <p:ext uri="{BB962C8B-B14F-4D97-AF65-F5344CB8AC3E}">
        <p14:creationId xmlns:p14="http://schemas.microsoft.com/office/powerpoint/2010/main" val="3712617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2013857" y="418318"/>
            <a:ext cx="8164286" cy="769441"/>
          </a:xfrm>
          <a:prstGeom prst="rect">
            <a:avLst/>
          </a:prstGeom>
          <a:noFill/>
          <a:ln w="9525">
            <a:noFill/>
            <a:miter lim="800000"/>
            <a:headEnd/>
            <a:tailEnd/>
          </a:ln>
          <a:effectLst/>
        </p:spPr>
        <p:txBody>
          <a:bodyPr wrap="square">
            <a:spAutoFit/>
          </a:bodyPr>
          <a:lstStyle/>
          <a:p>
            <a:pPr algn="ctr"/>
            <a:r>
              <a:rPr lang="en-US" sz="4400" b="1" dirty="0">
                <a:solidFill>
                  <a:schemeClr val="tx2">
                    <a:lumMod val="50000"/>
                  </a:schemeClr>
                </a:solidFill>
              </a:rPr>
              <a:t>What To Do When You Get </a:t>
            </a:r>
            <a:r>
              <a:rPr lang="en-US" sz="4400" b="1" dirty="0" smtClean="0">
                <a:solidFill>
                  <a:schemeClr val="tx2">
                    <a:lumMod val="50000"/>
                  </a:schemeClr>
                </a:solidFill>
              </a:rPr>
              <a:t>Stuck?</a:t>
            </a:r>
            <a:endParaRPr lang="en-US" sz="4400" b="1" dirty="0">
              <a:solidFill>
                <a:schemeClr val="tx2">
                  <a:lumMod val="50000"/>
                </a:schemeClr>
              </a:solidFill>
            </a:endParaRPr>
          </a:p>
        </p:txBody>
      </p:sp>
      <p:pic>
        <p:nvPicPr>
          <p:cNvPr id="285698" name="Picture 2"/>
          <p:cNvPicPr>
            <a:picLocks noChangeAspect="1" noChangeArrowheads="1"/>
          </p:cNvPicPr>
          <p:nvPr/>
        </p:nvPicPr>
        <p:blipFill>
          <a:blip r:embed="rId2" cstate="print"/>
          <a:srcRect/>
          <a:stretch>
            <a:fillRect/>
          </a:stretch>
        </p:blipFill>
        <p:spPr bwMode="auto">
          <a:xfrm>
            <a:off x="3841103" y="1365375"/>
            <a:ext cx="4191000" cy="4177030"/>
          </a:xfrm>
          <a:prstGeom prst="rect">
            <a:avLst/>
          </a:prstGeom>
          <a:noFill/>
          <a:ln w="9525">
            <a:noFill/>
            <a:miter lim="800000"/>
            <a:headEnd/>
            <a:tailEnd/>
          </a:ln>
        </p:spPr>
      </p:pic>
      <p:sp>
        <p:nvSpPr>
          <p:cNvPr id="4" name="Text Box 2"/>
          <p:cNvSpPr txBox="1">
            <a:spLocks noChangeArrowheads="1"/>
          </p:cNvSpPr>
          <p:nvPr/>
        </p:nvSpPr>
        <p:spPr bwMode="auto">
          <a:xfrm>
            <a:off x="2013857" y="5833183"/>
            <a:ext cx="8164286" cy="769441"/>
          </a:xfrm>
          <a:prstGeom prst="rect">
            <a:avLst/>
          </a:prstGeom>
          <a:noFill/>
          <a:ln w="9525">
            <a:noFill/>
            <a:miter lim="800000"/>
            <a:headEnd/>
            <a:tailEnd/>
          </a:ln>
          <a:effectLst/>
        </p:spPr>
        <p:txBody>
          <a:bodyPr wrap="square">
            <a:spAutoFit/>
          </a:bodyPr>
          <a:lstStyle/>
          <a:p>
            <a:pPr algn="ctr"/>
            <a:r>
              <a:rPr lang="en-US" sz="4400" b="1" u="sng" dirty="0" smtClean="0">
                <a:solidFill>
                  <a:schemeClr val="tx2">
                    <a:lumMod val="50000"/>
                  </a:schemeClr>
                </a:solidFill>
              </a:rPr>
              <a:t>Ask “disorienting” questions!</a:t>
            </a:r>
            <a:endParaRPr lang="en-US" sz="4400" b="1" u="sng" dirty="0">
              <a:solidFill>
                <a:schemeClr val="tx2">
                  <a:lumMod val="50000"/>
                </a:schemeClr>
              </a:solidFill>
            </a:endParaRPr>
          </a:p>
        </p:txBody>
      </p:sp>
    </p:spTree>
    <p:extLst>
      <p:ext uri="{BB962C8B-B14F-4D97-AF65-F5344CB8AC3E}">
        <p14:creationId xmlns:p14="http://schemas.microsoft.com/office/powerpoint/2010/main" val="126218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656" y="158618"/>
            <a:ext cx="2146041" cy="1908882"/>
            <a:chOff x="552789" y="643812"/>
            <a:chExt cx="2146041" cy="190888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3" name="TextBox 2"/>
            <p:cNvSpPr txBox="1"/>
            <p:nvPr/>
          </p:nvSpPr>
          <p:spPr>
            <a:xfrm>
              <a:off x="552789" y="2183362"/>
              <a:ext cx="2146041" cy="369332"/>
            </a:xfrm>
            <a:prstGeom prst="rect">
              <a:avLst/>
            </a:prstGeom>
            <a:noFill/>
          </p:spPr>
          <p:txBody>
            <a:bodyPr wrap="square" rtlCol="0">
              <a:spAutoFit/>
            </a:bodyPr>
            <a:lstStyle/>
            <a:p>
              <a:r>
                <a:rPr lang="en-US" b="1" dirty="0" smtClean="0">
                  <a:solidFill>
                    <a:srgbClr val="00B0F0"/>
                  </a:solidFill>
                </a:rPr>
                <a:t>What can be added?</a:t>
              </a:r>
              <a:endParaRPr lang="en-US" b="1" dirty="0">
                <a:solidFill>
                  <a:srgbClr val="00B0F0"/>
                </a:solidFill>
              </a:endParaRPr>
            </a:p>
          </p:txBody>
        </p:sp>
      </p:grpSp>
      <p:grpSp>
        <p:nvGrpSpPr>
          <p:cNvPr id="5" name="Group 4"/>
          <p:cNvGrpSpPr/>
          <p:nvPr/>
        </p:nvGrpSpPr>
        <p:grpSpPr>
          <a:xfrm>
            <a:off x="3294630" y="158618"/>
            <a:ext cx="2224623" cy="1908882"/>
            <a:chOff x="515465" y="643812"/>
            <a:chExt cx="2224623" cy="1908882"/>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7" name="TextBox 6"/>
            <p:cNvSpPr txBox="1"/>
            <p:nvPr/>
          </p:nvSpPr>
          <p:spPr>
            <a:xfrm>
              <a:off x="515465" y="2183362"/>
              <a:ext cx="2224623" cy="369332"/>
            </a:xfrm>
            <a:prstGeom prst="rect">
              <a:avLst/>
            </a:prstGeom>
            <a:noFill/>
          </p:spPr>
          <p:txBody>
            <a:bodyPr wrap="square" rtlCol="0">
              <a:spAutoFit/>
            </a:bodyPr>
            <a:lstStyle/>
            <a:p>
              <a:r>
                <a:rPr lang="en-US" b="1" dirty="0" smtClean="0">
                  <a:solidFill>
                    <a:schemeClr val="accent1">
                      <a:lumMod val="50000"/>
                    </a:schemeClr>
                  </a:solidFill>
                </a:rPr>
                <a:t>What else is like this?</a:t>
              </a:r>
              <a:endParaRPr lang="en-US" b="1" dirty="0">
                <a:solidFill>
                  <a:schemeClr val="accent1">
                    <a:lumMod val="50000"/>
                  </a:schemeClr>
                </a:solidFill>
              </a:endParaRPr>
            </a:p>
          </p:txBody>
        </p:sp>
      </p:grpSp>
      <p:grpSp>
        <p:nvGrpSpPr>
          <p:cNvPr id="8" name="Group 7"/>
          <p:cNvGrpSpPr/>
          <p:nvPr/>
        </p:nvGrpSpPr>
        <p:grpSpPr>
          <a:xfrm>
            <a:off x="5794124" y="158618"/>
            <a:ext cx="2760547" cy="1908882"/>
            <a:chOff x="263918" y="643812"/>
            <a:chExt cx="2760547" cy="1908882"/>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10" name="TextBox 9"/>
            <p:cNvSpPr txBox="1"/>
            <p:nvPr/>
          </p:nvSpPr>
          <p:spPr>
            <a:xfrm>
              <a:off x="263918" y="2183362"/>
              <a:ext cx="2760547" cy="369332"/>
            </a:xfrm>
            <a:prstGeom prst="rect">
              <a:avLst/>
            </a:prstGeom>
            <a:noFill/>
          </p:spPr>
          <p:txBody>
            <a:bodyPr wrap="square" rtlCol="0">
              <a:spAutoFit/>
            </a:bodyPr>
            <a:lstStyle/>
            <a:p>
              <a:pPr algn="ctr"/>
              <a:r>
                <a:rPr lang="en-US" b="1" dirty="0" smtClean="0">
                  <a:solidFill>
                    <a:schemeClr val="accent6">
                      <a:lumMod val="60000"/>
                      <a:lumOff val="40000"/>
                    </a:schemeClr>
                  </a:solidFill>
                </a:rPr>
                <a:t>What can be substituted?</a:t>
              </a:r>
              <a:endParaRPr lang="en-US" b="1" dirty="0">
                <a:solidFill>
                  <a:schemeClr val="accent6">
                    <a:lumMod val="60000"/>
                    <a:lumOff val="40000"/>
                  </a:schemeClr>
                </a:solidFill>
              </a:endParaRPr>
            </a:p>
          </p:txBody>
        </p:sp>
      </p:grpSp>
      <p:grpSp>
        <p:nvGrpSpPr>
          <p:cNvPr id="11" name="Group 10"/>
          <p:cNvGrpSpPr/>
          <p:nvPr/>
        </p:nvGrpSpPr>
        <p:grpSpPr>
          <a:xfrm>
            <a:off x="8820094" y="158618"/>
            <a:ext cx="2946194" cy="1908882"/>
            <a:chOff x="263918" y="643812"/>
            <a:chExt cx="2946194" cy="1908882"/>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13" name="TextBox 12"/>
            <p:cNvSpPr txBox="1"/>
            <p:nvPr/>
          </p:nvSpPr>
          <p:spPr>
            <a:xfrm>
              <a:off x="263918" y="2183362"/>
              <a:ext cx="2946194" cy="369332"/>
            </a:xfrm>
            <a:prstGeom prst="rect">
              <a:avLst/>
            </a:prstGeom>
            <a:noFill/>
          </p:spPr>
          <p:txBody>
            <a:bodyPr wrap="square" rtlCol="0">
              <a:spAutoFit/>
            </a:bodyPr>
            <a:lstStyle/>
            <a:p>
              <a:pPr algn="ctr"/>
              <a:r>
                <a:rPr lang="en-US" b="1" dirty="0" smtClean="0">
                  <a:solidFill>
                    <a:schemeClr val="accent1"/>
                  </a:solidFill>
                </a:rPr>
                <a:t>What should be subtracted?</a:t>
              </a:r>
              <a:endParaRPr lang="en-US" b="1" dirty="0">
                <a:solidFill>
                  <a:schemeClr val="accent1"/>
                </a:solidFill>
              </a:endParaRPr>
            </a:p>
          </p:txBody>
        </p:sp>
      </p:grpSp>
      <p:grpSp>
        <p:nvGrpSpPr>
          <p:cNvPr id="17" name="Group 16"/>
          <p:cNvGrpSpPr/>
          <p:nvPr/>
        </p:nvGrpSpPr>
        <p:grpSpPr>
          <a:xfrm>
            <a:off x="1189555" y="2373076"/>
            <a:ext cx="3092770" cy="1917964"/>
            <a:chOff x="24271" y="643812"/>
            <a:chExt cx="3092770" cy="191796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19" name="TextBox 18"/>
            <p:cNvSpPr txBox="1"/>
            <p:nvPr/>
          </p:nvSpPr>
          <p:spPr>
            <a:xfrm>
              <a:off x="24271" y="2192444"/>
              <a:ext cx="3092770" cy="369332"/>
            </a:xfrm>
            <a:prstGeom prst="rect">
              <a:avLst/>
            </a:prstGeom>
            <a:noFill/>
          </p:spPr>
          <p:txBody>
            <a:bodyPr wrap="square" rtlCol="0">
              <a:spAutoFit/>
            </a:bodyPr>
            <a:lstStyle/>
            <a:p>
              <a:pPr algn="ctr"/>
              <a:r>
                <a:rPr lang="en-US" b="1" dirty="0" smtClean="0">
                  <a:solidFill>
                    <a:srgbClr val="00B050"/>
                  </a:solidFill>
                </a:rPr>
                <a:t>What can be combined?</a:t>
              </a:r>
              <a:endParaRPr lang="en-US" b="1" dirty="0">
                <a:solidFill>
                  <a:srgbClr val="00B050"/>
                </a:solidFill>
              </a:endParaRPr>
            </a:p>
          </p:txBody>
        </p:sp>
      </p:grpSp>
      <p:grpSp>
        <p:nvGrpSpPr>
          <p:cNvPr id="20" name="Group 19"/>
          <p:cNvGrpSpPr/>
          <p:nvPr/>
        </p:nvGrpSpPr>
        <p:grpSpPr>
          <a:xfrm>
            <a:off x="4262002" y="2373076"/>
            <a:ext cx="3004042" cy="2185632"/>
            <a:chOff x="136217" y="643812"/>
            <a:chExt cx="3004042" cy="2185632"/>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22" name="TextBox 21"/>
            <p:cNvSpPr txBox="1"/>
            <p:nvPr/>
          </p:nvSpPr>
          <p:spPr>
            <a:xfrm>
              <a:off x="136217" y="2183113"/>
              <a:ext cx="3004042" cy="646331"/>
            </a:xfrm>
            <a:prstGeom prst="rect">
              <a:avLst/>
            </a:prstGeom>
            <a:noFill/>
          </p:spPr>
          <p:txBody>
            <a:bodyPr wrap="square" rtlCol="0">
              <a:spAutoFit/>
            </a:bodyPr>
            <a:lstStyle/>
            <a:p>
              <a:pPr algn="ctr"/>
              <a:r>
                <a:rPr lang="en-US" b="1" dirty="0" smtClean="0">
                  <a:solidFill>
                    <a:srgbClr val="7030A0"/>
                  </a:solidFill>
                </a:rPr>
                <a:t>What metaphor </a:t>
              </a:r>
            </a:p>
            <a:p>
              <a:pPr algn="ctr"/>
              <a:r>
                <a:rPr lang="en-US" b="1" dirty="0" smtClean="0">
                  <a:solidFill>
                    <a:srgbClr val="7030A0"/>
                  </a:solidFill>
                </a:rPr>
                <a:t>describes this?</a:t>
              </a:r>
              <a:endParaRPr lang="en-US" b="1" dirty="0">
                <a:solidFill>
                  <a:srgbClr val="7030A0"/>
                </a:solidFill>
              </a:endParaRPr>
            </a:p>
          </p:txBody>
        </p:sp>
      </p:grpSp>
      <p:grpSp>
        <p:nvGrpSpPr>
          <p:cNvPr id="23" name="Group 22"/>
          <p:cNvGrpSpPr/>
          <p:nvPr/>
        </p:nvGrpSpPr>
        <p:grpSpPr>
          <a:xfrm>
            <a:off x="7451003" y="2373076"/>
            <a:ext cx="2581264" cy="1917964"/>
            <a:chOff x="459479" y="643812"/>
            <a:chExt cx="2581264" cy="1917964"/>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25" name="TextBox 24"/>
            <p:cNvSpPr txBox="1"/>
            <p:nvPr/>
          </p:nvSpPr>
          <p:spPr>
            <a:xfrm>
              <a:off x="459479" y="2192444"/>
              <a:ext cx="2581264" cy="369332"/>
            </a:xfrm>
            <a:prstGeom prst="rect">
              <a:avLst/>
            </a:prstGeom>
            <a:noFill/>
          </p:spPr>
          <p:txBody>
            <a:bodyPr wrap="square" rtlCol="0">
              <a:spAutoFit/>
            </a:bodyPr>
            <a:lstStyle/>
            <a:p>
              <a:pPr algn="ctr"/>
              <a:r>
                <a:rPr lang="en-US" b="1" dirty="0" smtClean="0">
                  <a:solidFill>
                    <a:srgbClr val="C00000"/>
                  </a:solidFill>
                </a:rPr>
                <a:t>What might be adapted?</a:t>
              </a:r>
              <a:endParaRPr lang="en-US" b="1" dirty="0">
                <a:solidFill>
                  <a:srgbClr val="C00000"/>
                </a:solidFill>
              </a:endParaRPr>
            </a:p>
          </p:txBody>
        </p:sp>
      </p:grpSp>
      <p:grpSp>
        <p:nvGrpSpPr>
          <p:cNvPr id="42" name="Group 41"/>
          <p:cNvGrpSpPr/>
          <p:nvPr/>
        </p:nvGrpSpPr>
        <p:grpSpPr>
          <a:xfrm>
            <a:off x="0" y="4628768"/>
            <a:ext cx="3134241" cy="1806247"/>
            <a:chOff x="0" y="4599700"/>
            <a:chExt cx="3134241" cy="1806247"/>
          </a:xfrm>
        </p:grpSpPr>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93802" y="4599700"/>
              <a:ext cx="974322" cy="1436915"/>
            </a:xfrm>
            <a:prstGeom prst="rect">
              <a:avLst/>
            </a:prstGeom>
          </p:spPr>
        </p:pic>
        <p:sp>
          <p:nvSpPr>
            <p:cNvPr id="37" name="TextBox 36"/>
            <p:cNvSpPr txBox="1"/>
            <p:nvPr/>
          </p:nvSpPr>
          <p:spPr>
            <a:xfrm>
              <a:off x="0" y="6036615"/>
              <a:ext cx="3134241" cy="369332"/>
            </a:xfrm>
            <a:prstGeom prst="rect">
              <a:avLst/>
            </a:prstGeom>
            <a:noFill/>
          </p:spPr>
          <p:txBody>
            <a:bodyPr wrap="square" rtlCol="0">
              <a:spAutoFit/>
            </a:bodyPr>
            <a:lstStyle/>
            <a:p>
              <a:pPr algn="ctr"/>
              <a:r>
                <a:rPr lang="en-US" b="1" dirty="0" smtClean="0">
                  <a:solidFill>
                    <a:schemeClr val="accent2"/>
                  </a:solidFill>
                </a:rPr>
                <a:t>What could be rearranged?</a:t>
              </a:r>
              <a:endParaRPr lang="en-US" b="1" dirty="0">
                <a:solidFill>
                  <a:schemeClr val="accent2"/>
                </a:solidFill>
              </a:endParaRPr>
            </a:p>
          </p:txBody>
        </p:sp>
      </p:grpSp>
      <p:grpSp>
        <p:nvGrpSpPr>
          <p:cNvPr id="41" name="Group 40"/>
          <p:cNvGrpSpPr/>
          <p:nvPr/>
        </p:nvGrpSpPr>
        <p:grpSpPr>
          <a:xfrm>
            <a:off x="2967637" y="4628768"/>
            <a:ext cx="3134241" cy="1797209"/>
            <a:chOff x="2743697" y="4636731"/>
            <a:chExt cx="3134241" cy="1797209"/>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3700712" y="4636731"/>
              <a:ext cx="974322" cy="1436915"/>
            </a:xfrm>
            <a:prstGeom prst="rect">
              <a:avLst/>
            </a:prstGeom>
          </p:spPr>
        </p:pic>
        <p:sp>
          <p:nvSpPr>
            <p:cNvPr id="38" name="TextBox 37"/>
            <p:cNvSpPr txBox="1"/>
            <p:nvPr/>
          </p:nvSpPr>
          <p:spPr>
            <a:xfrm>
              <a:off x="2743697" y="6064608"/>
              <a:ext cx="3134241" cy="369332"/>
            </a:xfrm>
            <a:prstGeom prst="rect">
              <a:avLst/>
            </a:prstGeom>
            <a:noFill/>
          </p:spPr>
          <p:txBody>
            <a:bodyPr wrap="square" rtlCol="0">
              <a:spAutoFit/>
            </a:bodyPr>
            <a:lstStyle/>
            <a:p>
              <a:pPr algn="ctr"/>
              <a:r>
                <a:rPr lang="en-US" b="1" dirty="0" smtClean="0"/>
                <a:t>What might be modified?</a:t>
              </a:r>
              <a:endParaRPr lang="en-US" b="1" dirty="0"/>
            </a:p>
          </p:txBody>
        </p:sp>
      </p:grpSp>
      <p:grpSp>
        <p:nvGrpSpPr>
          <p:cNvPr id="40" name="Group 39"/>
          <p:cNvGrpSpPr/>
          <p:nvPr/>
        </p:nvGrpSpPr>
        <p:grpSpPr>
          <a:xfrm>
            <a:off x="5660377" y="4628768"/>
            <a:ext cx="3134241" cy="2070290"/>
            <a:chOff x="5483093" y="4599700"/>
            <a:chExt cx="3134241" cy="207029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6568863" y="4599700"/>
              <a:ext cx="974322" cy="1436915"/>
            </a:xfrm>
            <a:prstGeom prst="rect">
              <a:avLst/>
            </a:prstGeom>
          </p:spPr>
        </p:pic>
        <p:sp>
          <p:nvSpPr>
            <p:cNvPr id="39" name="TextBox 38"/>
            <p:cNvSpPr txBox="1"/>
            <p:nvPr/>
          </p:nvSpPr>
          <p:spPr>
            <a:xfrm>
              <a:off x="5483093" y="6023659"/>
              <a:ext cx="3134241" cy="646331"/>
            </a:xfrm>
            <a:prstGeom prst="rect">
              <a:avLst/>
            </a:prstGeom>
            <a:noFill/>
          </p:spPr>
          <p:txBody>
            <a:bodyPr wrap="square" rtlCol="0">
              <a:spAutoFit/>
            </a:bodyPr>
            <a:lstStyle/>
            <a:p>
              <a:pPr algn="ctr"/>
              <a:r>
                <a:rPr lang="en-US" b="1" dirty="0" smtClean="0">
                  <a:solidFill>
                    <a:schemeClr val="accent4">
                      <a:lumMod val="75000"/>
                    </a:schemeClr>
                  </a:solidFill>
                </a:rPr>
                <a:t>What could be put to </a:t>
              </a:r>
            </a:p>
            <a:p>
              <a:pPr algn="ctr"/>
              <a:r>
                <a:rPr lang="en-US" b="1" dirty="0" smtClean="0">
                  <a:solidFill>
                    <a:schemeClr val="accent4">
                      <a:lumMod val="75000"/>
                    </a:schemeClr>
                  </a:solidFill>
                </a:rPr>
                <a:t>another use?</a:t>
              </a:r>
              <a:endParaRPr lang="en-US" b="1" dirty="0">
                <a:solidFill>
                  <a:schemeClr val="accent4">
                    <a:lumMod val="75000"/>
                  </a:schemeClr>
                </a:solidFill>
              </a:endParaRPr>
            </a:p>
          </p:txBody>
        </p:sp>
      </p:grpSp>
      <p:grpSp>
        <p:nvGrpSpPr>
          <p:cNvPr id="43" name="Group 42"/>
          <p:cNvGrpSpPr/>
          <p:nvPr/>
        </p:nvGrpSpPr>
        <p:grpSpPr>
          <a:xfrm>
            <a:off x="8465146" y="4628768"/>
            <a:ext cx="3134241" cy="1793291"/>
            <a:chOff x="5483093" y="4599700"/>
            <a:chExt cx="3134241" cy="1793291"/>
          </a:xfrm>
        </p:grpSpPr>
        <p:pic>
          <p:nvPicPr>
            <p:cNvPr id="44" name="Picture 43"/>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6568863" y="4599700"/>
              <a:ext cx="974322" cy="1436915"/>
            </a:xfrm>
            <a:prstGeom prst="rect">
              <a:avLst/>
            </a:prstGeom>
          </p:spPr>
        </p:pic>
        <p:sp>
          <p:nvSpPr>
            <p:cNvPr id="45" name="TextBox 44"/>
            <p:cNvSpPr txBox="1"/>
            <p:nvPr/>
          </p:nvSpPr>
          <p:spPr>
            <a:xfrm>
              <a:off x="5483093" y="6023659"/>
              <a:ext cx="3134241" cy="369332"/>
            </a:xfrm>
            <a:prstGeom prst="rect">
              <a:avLst/>
            </a:prstGeom>
            <a:noFill/>
          </p:spPr>
          <p:txBody>
            <a:bodyPr wrap="square" rtlCol="0">
              <a:spAutoFit/>
            </a:bodyPr>
            <a:lstStyle/>
            <a:p>
              <a:pPr algn="ctr"/>
              <a:r>
                <a:rPr lang="en-US" b="1" dirty="0" smtClean="0">
                  <a:solidFill>
                    <a:schemeClr val="tx2">
                      <a:lumMod val="60000"/>
                      <a:lumOff val="40000"/>
                    </a:schemeClr>
                  </a:solidFill>
                </a:rPr>
                <a:t>What’s the opposite of this?</a:t>
              </a:r>
              <a:endParaRPr lang="en-US" b="1" dirty="0">
                <a:solidFill>
                  <a:schemeClr val="tx2">
                    <a:lumMod val="60000"/>
                    <a:lumOff val="40000"/>
                  </a:schemeClr>
                </a:solidFill>
              </a:endParaRPr>
            </a:p>
          </p:txBody>
        </p:sp>
      </p:grpSp>
      <p:sp>
        <p:nvSpPr>
          <p:cNvPr id="46" name="TextBox 45"/>
          <p:cNvSpPr txBox="1"/>
          <p:nvPr/>
        </p:nvSpPr>
        <p:spPr>
          <a:xfrm>
            <a:off x="9324180" y="6590698"/>
            <a:ext cx="2689933" cy="261610"/>
          </a:xfrm>
          <a:prstGeom prst="rect">
            <a:avLst/>
          </a:prstGeom>
          <a:noFill/>
        </p:spPr>
        <p:txBody>
          <a:bodyPr wrap="square" rtlCol="0">
            <a:spAutoFit/>
          </a:bodyPr>
          <a:lstStyle/>
          <a:p>
            <a:r>
              <a:rPr lang="en-US" sz="1100" dirty="0" smtClean="0"/>
              <a:t>Source: </a:t>
            </a:r>
            <a:r>
              <a:rPr lang="en-US" sz="1100" i="1" dirty="0" smtClean="0"/>
              <a:t>Imagineering</a:t>
            </a:r>
            <a:r>
              <a:rPr lang="en-US" sz="1100" dirty="0" smtClean="0"/>
              <a:t> by Michael </a:t>
            </a:r>
            <a:r>
              <a:rPr lang="en-US" sz="1100" dirty="0" err="1" smtClean="0"/>
              <a:t>LeBoeuf</a:t>
            </a:r>
            <a:endParaRPr lang="en-US" sz="1100" dirty="0"/>
          </a:p>
        </p:txBody>
      </p:sp>
    </p:spTree>
    <p:extLst>
      <p:ext uri="{BB962C8B-B14F-4D97-AF65-F5344CB8AC3E}">
        <p14:creationId xmlns:p14="http://schemas.microsoft.com/office/powerpoint/2010/main" val="6145303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7200" y="381000"/>
            <a:ext cx="3571611" cy="5372100"/>
            <a:chOff x="457200" y="381000"/>
            <a:chExt cx="3571611" cy="5372100"/>
          </a:xfrm>
        </p:grpSpPr>
        <p:grpSp>
          <p:nvGrpSpPr>
            <p:cNvPr id="2" name="Group 1"/>
            <p:cNvGrpSpPr/>
            <p:nvPr/>
          </p:nvGrpSpPr>
          <p:grpSpPr>
            <a:xfrm>
              <a:off x="457200" y="381000"/>
              <a:ext cx="3571611" cy="2286000"/>
              <a:chOff x="24271" y="643812"/>
              <a:chExt cx="3092770" cy="197951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4" name="TextBox 3"/>
              <p:cNvSpPr txBox="1"/>
              <p:nvPr/>
            </p:nvSpPr>
            <p:spPr>
              <a:xfrm>
                <a:off x="24271" y="2192444"/>
                <a:ext cx="3092770" cy="430887"/>
              </a:xfrm>
              <a:prstGeom prst="rect">
                <a:avLst/>
              </a:prstGeom>
              <a:noFill/>
            </p:spPr>
            <p:txBody>
              <a:bodyPr wrap="square" rtlCol="0">
                <a:spAutoFit/>
              </a:bodyPr>
              <a:lstStyle/>
              <a:p>
                <a:pPr algn="ctr"/>
                <a:r>
                  <a:rPr lang="en-US" sz="2200" b="1" dirty="0" smtClean="0">
                    <a:solidFill>
                      <a:srgbClr val="00B050"/>
                    </a:solidFill>
                  </a:rPr>
                  <a:t>What can be combined?</a:t>
                </a:r>
                <a:endParaRPr lang="en-US" sz="2200" b="1" dirty="0">
                  <a:solidFill>
                    <a:srgbClr val="00B050"/>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95600"/>
              <a:ext cx="2857500" cy="2857500"/>
            </a:xfrm>
            <a:prstGeom prst="rect">
              <a:avLst/>
            </a:prstGeom>
            <a:ln>
              <a:noFill/>
            </a:ln>
            <a:effectLst>
              <a:softEdge rad="112500"/>
            </a:effectLst>
          </p:spPr>
        </p:pic>
      </p:grpSp>
      <p:grpSp>
        <p:nvGrpSpPr>
          <p:cNvPr id="15" name="Group 14"/>
          <p:cNvGrpSpPr/>
          <p:nvPr/>
        </p:nvGrpSpPr>
        <p:grpSpPr>
          <a:xfrm>
            <a:off x="4199212" y="1771650"/>
            <a:ext cx="3954188" cy="3672115"/>
            <a:chOff x="4199212" y="1771650"/>
            <a:chExt cx="3954188" cy="367211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212" y="4267200"/>
              <a:ext cx="3905457" cy="1176565"/>
            </a:xfrm>
            <a:prstGeom prst="rect">
              <a:avLst/>
            </a:prstGeom>
            <a:ln>
              <a:noFill/>
            </a:ln>
            <a:effectLst>
              <a:softEdge rad="112500"/>
            </a:effectLst>
          </p:spPr>
        </p:pic>
        <p:grpSp>
          <p:nvGrpSpPr>
            <p:cNvPr id="7" name="Group 6"/>
            <p:cNvGrpSpPr/>
            <p:nvPr/>
          </p:nvGrpSpPr>
          <p:grpSpPr>
            <a:xfrm>
              <a:off x="4953000" y="1771650"/>
              <a:ext cx="3200400" cy="2275114"/>
              <a:chOff x="511337" y="643812"/>
              <a:chExt cx="2797150" cy="1908882"/>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9" name="TextBox 8"/>
              <p:cNvSpPr txBox="1"/>
              <p:nvPr/>
            </p:nvSpPr>
            <p:spPr>
              <a:xfrm>
                <a:off x="511337" y="2121807"/>
                <a:ext cx="2797150" cy="430887"/>
              </a:xfrm>
              <a:prstGeom prst="rect">
                <a:avLst/>
              </a:prstGeom>
              <a:noFill/>
            </p:spPr>
            <p:txBody>
              <a:bodyPr wrap="square" rtlCol="0">
                <a:spAutoFit/>
              </a:bodyPr>
              <a:lstStyle/>
              <a:p>
                <a:r>
                  <a:rPr lang="en-US" sz="2200" b="1" dirty="0" smtClean="0">
                    <a:solidFill>
                      <a:srgbClr val="00B0F0"/>
                    </a:solidFill>
                  </a:rPr>
                  <a:t>What can be added?</a:t>
                </a:r>
                <a:endParaRPr lang="en-US" sz="2200" b="1" dirty="0">
                  <a:solidFill>
                    <a:srgbClr val="00B0F0"/>
                  </a:solidFill>
                </a:endParaRPr>
              </a:p>
            </p:txBody>
          </p:sp>
        </p:grpSp>
      </p:grpSp>
      <p:grpSp>
        <p:nvGrpSpPr>
          <p:cNvPr id="16" name="Group 15"/>
          <p:cNvGrpSpPr/>
          <p:nvPr/>
        </p:nvGrpSpPr>
        <p:grpSpPr>
          <a:xfrm>
            <a:off x="8534400" y="381000"/>
            <a:ext cx="3460488" cy="5334000"/>
            <a:chOff x="8534400" y="381000"/>
            <a:chExt cx="3460488" cy="5334000"/>
          </a:xfrm>
        </p:grpSpPr>
        <p:grpSp>
          <p:nvGrpSpPr>
            <p:cNvPr id="10" name="Group 9"/>
            <p:cNvGrpSpPr/>
            <p:nvPr/>
          </p:nvGrpSpPr>
          <p:grpSpPr>
            <a:xfrm>
              <a:off x="8534400" y="381000"/>
              <a:ext cx="3460488" cy="2242101"/>
              <a:chOff x="263918" y="643812"/>
              <a:chExt cx="2946194" cy="1908882"/>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9292" r="43614" b="7551"/>
              <a:stretch/>
            </p:blipFill>
            <p:spPr>
              <a:xfrm>
                <a:off x="1138649" y="643812"/>
                <a:ext cx="974322" cy="1436915"/>
              </a:xfrm>
              <a:prstGeom prst="rect">
                <a:avLst/>
              </a:prstGeom>
            </p:spPr>
          </p:pic>
          <p:sp>
            <p:nvSpPr>
              <p:cNvPr id="12" name="TextBox 11"/>
              <p:cNvSpPr txBox="1"/>
              <p:nvPr/>
            </p:nvSpPr>
            <p:spPr>
              <a:xfrm>
                <a:off x="263918" y="2183362"/>
                <a:ext cx="2946194" cy="369332"/>
              </a:xfrm>
              <a:prstGeom prst="rect">
                <a:avLst/>
              </a:prstGeom>
              <a:noFill/>
            </p:spPr>
            <p:txBody>
              <a:bodyPr wrap="square" rtlCol="0">
                <a:spAutoFit/>
              </a:bodyPr>
              <a:lstStyle/>
              <a:p>
                <a:pPr algn="ctr"/>
                <a:r>
                  <a:rPr lang="en-US" sz="2200" b="1" dirty="0" smtClean="0">
                    <a:solidFill>
                      <a:schemeClr val="accent1"/>
                    </a:solidFill>
                  </a:rPr>
                  <a:t>What should be subtracted?</a:t>
                </a:r>
                <a:endParaRPr lang="en-US" sz="2200" b="1" dirty="0">
                  <a:solidFill>
                    <a:schemeClr val="accent1"/>
                  </a:solidFill>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7800" y="2972192"/>
              <a:ext cx="2029780" cy="2742808"/>
            </a:xfrm>
            <a:prstGeom prst="rect">
              <a:avLst/>
            </a:prstGeom>
            <a:ln>
              <a:noFill/>
            </a:ln>
            <a:effectLst>
              <a:softEdge rad="112500"/>
            </a:effectLst>
          </p:spPr>
        </p:pic>
      </p:grpSp>
      <p:sp>
        <p:nvSpPr>
          <p:cNvPr id="18" name="TextBox 17"/>
          <p:cNvSpPr txBox="1"/>
          <p:nvPr/>
        </p:nvSpPr>
        <p:spPr>
          <a:xfrm>
            <a:off x="4724400" y="6562726"/>
            <a:ext cx="2743200" cy="246221"/>
          </a:xfrm>
          <a:prstGeom prst="rect">
            <a:avLst/>
          </a:prstGeom>
          <a:noFill/>
        </p:spPr>
        <p:txBody>
          <a:bodyPr wrap="square" rtlCol="0">
            <a:spAutoFit/>
          </a:bodyPr>
          <a:lstStyle/>
          <a:p>
            <a:r>
              <a:rPr lang="en-US" sz="1000" dirty="0"/>
              <a:t>®Copyright </a:t>
            </a:r>
            <a:r>
              <a:rPr lang="en-US" sz="1000" dirty="0" smtClean="0"/>
              <a:t>2016 </a:t>
            </a:r>
            <a:r>
              <a:rPr lang="en-US" sz="1000" dirty="0"/>
              <a:t>Right Chord Leadership </a:t>
            </a:r>
            <a:r>
              <a:rPr lang="en-US" sz="1000" dirty="0" smtClean="0"/>
              <a:t> LLC</a:t>
            </a:r>
            <a:endParaRPr lang="en-US" sz="1000" dirty="0"/>
          </a:p>
        </p:txBody>
      </p:sp>
    </p:spTree>
    <p:extLst>
      <p:ext uri="{BB962C8B-B14F-4D97-AF65-F5344CB8AC3E}">
        <p14:creationId xmlns:p14="http://schemas.microsoft.com/office/powerpoint/2010/main" val="747340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684" y="696247"/>
            <a:ext cx="9458633" cy="5320480"/>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5181600" y="304800"/>
            <a:ext cx="6096000" cy="6400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3808006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76045" y="83112"/>
            <a:ext cx="8382000" cy="3662541"/>
          </a:xfrm>
          <a:prstGeom prst="rect">
            <a:avLst/>
          </a:prstGeom>
          <a:noFill/>
          <a:ln w="9525">
            <a:noFill/>
            <a:miter lim="800000"/>
            <a:headEnd/>
            <a:tailEnd/>
          </a:ln>
          <a:effectLst/>
        </p:spPr>
        <p:txBody>
          <a:bodyPr wrap="square">
            <a:spAutoFit/>
          </a:bodyPr>
          <a:lstStyle/>
          <a:p>
            <a:pPr algn="ctr"/>
            <a:r>
              <a:rPr lang="en-US" sz="7200" b="1" dirty="0">
                <a:solidFill>
                  <a:srgbClr val="7030A0"/>
                </a:solidFill>
                <a:latin typeface="Aharoni" pitchFamily="2" charset="-79"/>
                <a:cs typeface="Aharoni" pitchFamily="2" charset="-79"/>
              </a:rPr>
              <a:t>Ask: </a:t>
            </a:r>
          </a:p>
          <a:p>
            <a:pPr algn="ctr"/>
            <a:endParaRPr lang="en-US" sz="2800" b="1" dirty="0">
              <a:solidFill>
                <a:schemeClr val="tx2">
                  <a:lumMod val="50000"/>
                </a:schemeClr>
              </a:solidFill>
              <a:latin typeface="Aharoni" pitchFamily="2" charset="-79"/>
              <a:cs typeface="Aharoni" pitchFamily="2" charset="-79"/>
            </a:endParaRPr>
          </a:p>
          <a:p>
            <a:pPr algn="ctr"/>
            <a:r>
              <a:rPr lang="en-US" sz="4400" b="1" i="1" dirty="0">
                <a:solidFill>
                  <a:schemeClr val="accent4">
                    <a:lumMod val="75000"/>
                  </a:schemeClr>
                </a:solidFill>
                <a:latin typeface="Aharoni" pitchFamily="2" charset="-79"/>
                <a:cs typeface="Aharoni" pitchFamily="2" charset="-79"/>
              </a:rPr>
              <a:t>“What </a:t>
            </a:r>
            <a:r>
              <a:rPr lang="en-US" sz="4400" b="1" i="1" dirty="0" smtClean="0">
                <a:solidFill>
                  <a:schemeClr val="accent4">
                    <a:lumMod val="75000"/>
                  </a:schemeClr>
                </a:solidFill>
                <a:latin typeface="Aharoni" pitchFamily="2" charset="-79"/>
                <a:cs typeface="Aharoni" pitchFamily="2" charset="-79"/>
              </a:rPr>
              <a:t>could </a:t>
            </a:r>
            <a:r>
              <a:rPr lang="en-US" sz="4400" b="1" i="1" dirty="0">
                <a:solidFill>
                  <a:schemeClr val="accent4">
                    <a:lumMod val="75000"/>
                  </a:schemeClr>
                </a:solidFill>
                <a:latin typeface="Aharoni" pitchFamily="2" charset="-79"/>
                <a:cs typeface="Aharoni" pitchFamily="2" charset="-79"/>
              </a:rPr>
              <a:t>we do if resources weren’t an issue?”</a:t>
            </a:r>
          </a:p>
          <a:p>
            <a:pPr algn="ctr"/>
            <a:endParaRPr lang="en-US" sz="4400" b="1" dirty="0">
              <a:solidFill>
                <a:srgbClr val="FFC000"/>
              </a:solidFill>
              <a:latin typeface="Aharoni" pitchFamily="2" charset="-79"/>
              <a:cs typeface="Aharoni" pitchFamily="2" charset="-79"/>
            </a:endParaRPr>
          </a:p>
        </p:txBody>
      </p:sp>
      <p:sp>
        <p:nvSpPr>
          <p:cNvPr id="4" name="Explosion 2 3"/>
          <p:cNvSpPr/>
          <p:nvPr/>
        </p:nvSpPr>
        <p:spPr>
          <a:xfrm>
            <a:off x="8763000" y="2743200"/>
            <a:ext cx="3317250" cy="2706928"/>
          </a:xfrm>
          <a:prstGeom prst="irregularSeal2">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971958">
            <a:off x="9134545" y="3757712"/>
            <a:ext cx="2209800" cy="707886"/>
          </a:xfrm>
          <a:prstGeom prst="rect">
            <a:avLst/>
          </a:prstGeom>
          <a:noFill/>
          <a:ln>
            <a:noFill/>
          </a:ln>
        </p:spPr>
        <p:txBody>
          <a:bodyPr wrap="square" rtlCol="0">
            <a:spAutoFit/>
          </a:bodyPr>
          <a:lstStyle/>
          <a:p>
            <a:pPr algn="ctr"/>
            <a:r>
              <a:rPr lang="en-US" sz="2000" b="1" dirty="0" smtClean="0">
                <a:solidFill>
                  <a:schemeClr val="bg1"/>
                </a:solidFill>
              </a:rPr>
              <a:t>Killer Innovation-Boosting Question!</a:t>
            </a:r>
            <a:endParaRPr lang="en-US" sz="2000"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229" y="3212253"/>
            <a:ext cx="4747294" cy="2701955"/>
          </a:xfrm>
          <a:prstGeom prst="rect">
            <a:avLst/>
          </a:prstGeom>
        </p:spPr>
      </p:pic>
      <p:sp>
        <p:nvSpPr>
          <p:cNvPr id="6" name="TextBox 5"/>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409250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1393423" y="601365"/>
            <a:ext cx="9405154" cy="923330"/>
          </a:xfrm>
          <a:prstGeom prst="rect">
            <a:avLst/>
          </a:prstGeom>
          <a:noFill/>
          <a:ln w="9525">
            <a:noFill/>
            <a:miter lim="800000"/>
            <a:headEnd/>
            <a:tailEnd/>
          </a:ln>
          <a:effectLst/>
        </p:spPr>
        <p:txBody>
          <a:bodyPr wrap="square">
            <a:spAutoFit/>
          </a:bodyPr>
          <a:lstStyle/>
          <a:p>
            <a:pPr marL="457200" indent="-457200">
              <a:spcBef>
                <a:spcPct val="50000"/>
              </a:spcBef>
            </a:pPr>
            <a:r>
              <a:rPr lang="en-US" sz="5400" b="1" dirty="0">
                <a:solidFill>
                  <a:srgbClr val="00B0F0"/>
                </a:solidFill>
                <a:effectLst>
                  <a:outerShdw blurRad="38100" dist="38100" dir="2700000" algn="tl">
                    <a:srgbClr val="000000">
                      <a:alpha val="43137"/>
                    </a:srgbClr>
                  </a:outerShdw>
                </a:effectLst>
                <a:latin typeface="Aharoni" pitchFamily="2" charset="-79"/>
                <a:cs typeface="Aharoni" pitchFamily="2" charset="-79"/>
              </a:rPr>
              <a:t>The </a:t>
            </a:r>
            <a:r>
              <a:rPr lang="en-US" sz="5400" b="1"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Great Hot </a:t>
            </a:r>
            <a:r>
              <a:rPr lang="en-US" sz="5400" b="1" dirty="0">
                <a:solidFill>
                  <a:srgbClr val="00B0F0"/>
                </a:solidFill>
                <a:effectLst>
                  <a:outerShdw blurRad="38100" dist="38100" dir="2700000" algn="tl">
                    <a:srgbClr val="000000">
                      <a:alpha val="43137"/>
                    </a:srgbClr>
                  </a:outerShdw>
                </a:effectLst>
                <a:latin typeface="Aharoni" pitchFamily="2" charset="-79"/>
                <a:cs typeface="Aharoni" pitchFamily="2" charset="-79"/>
              </a:rPr>
              <a:t>Dog Dilemma</a:t>
            </a:r>
          </a:p>
        </p:txBody>
      </p:sp>
      <p:pic>
        <p:nvPicPr>
          <p:cNvPr id="8194" name="Picture 2" descr="Image result for hot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12490"/>
            <a:ext cx="9915525" cy="4771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168456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
            <a:ext cx="9144000" cy="62411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652361" y="1327878"/>
            <a:ext cx="8887279" cy="4312976"/>
          </a:xfrm>
          <a:prstGeom prst="rect">
            <a:avLst/>
          </a:prstGeom>
        </p:spPr>
        <p:txBody>
          <a:bodyPr wrap="square">
            <a:spAutoFit/>
          </a:bodyPr>
          <a:lstStyle/>
          <a:p>
            <a:pPr>
              <a:lnSpc>
                <a:spcPct val="115000"/>
              </a:lnSpc>
              <a:spcAft>
                <a:spcPts val="1000"/>
              </a:spcAft>
            </a:pPr>
            <a:r>
              <a:rPr lang="en-US" sz="3200" dirty="0">
                <a:solidFill>
                  <a:schemeClr val="accent1">
                    <a:lumMod val="50000"/>
                  </a:schemeClr>
                </a:solidFill>
                <a:latin typeface="HP Simplified" panose="020B0606020204020204" pitchFamily="34" charset="0"/>
                <a:ea typeface="Times New Roman" panose="02020603050405020304" pitchFamily="18" charset="0"/>
                <a:cs typeface="Times New Roman" panose="02020603050405020304" pitchFamily="18" charset="0"/>
              </a:rPr>
              <a:t>“No parents can watch all of their kids 100% of the time,” Dr. Gary Smith says. “The best way to protect kids is to design these risks out of existence.”</a:t>
            </a:r>
          </a:p>
          <a:p>
            <a:pPr>
              <a:lnSpc>
                <a:spcPct val="115000"/>
              </a:lnSpc>
              <a:spcAft>
                <a:spcPts val="1000"/>
              </a:spcAft>
            </a:pPr>
            <a:endParaRPr lang="en-US" sz="3200" dirty="0">
              <a:solidFill>
                <a:schemeClr val="accent1">
                  <a:lumMod val="50000"/>
                </a:schemeClr>
              </a:solidFill>
              <a:latin typeface="HP Simplified" panose="020B0606020204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200" dirty="0">
                <a:solidFill>
                  <a:schemeClr val="accent1">
                    <a:lumMod val="50000"/>
                  </a:schemeClr>
                </a:solidFill>
                <a:latin typeface="HP Simplified" panose="020B0606020204020204" pitchFamily="34" charset="0"/>
                <a:ea typeface="Times New Roman" panose="02020603050405020304" pitchFamily="18" charset="0"/>
                <a:cs typeface="Times New Roman" panose="02020603050405020304" pitchFamily="18" charset="0"/>
              </a:rPr>
              <a:t>Though Smith says he doesn't know exactly how someone would re-design a hot dog, he's certain that </a:t>
            </a:r>
            <a:r>
              <a:rPr lang="en-US" sz="3200" i="1" dirty="0">
                <a:solidFill>
                  <a:schemeClr val="accent1">
                    <a:lumMod val="50000"/>
                  </a:schemeClr>
                </a:solidFill>
                <a:latin typeface="HP Simplified" panose="020B0606020204020204" pitchFamily="34" charset="0"/>
                <a:ea typeface="Times New Roman" panose="02020603050405020304" pitchFamily="18" charset="0"/>
                <a:cs typeface="Times New Roman" panose="02020603050405020304" pitchFamily="18" charset="0"/>
              </a:rPr>
              <a:t>some savvy inventor will find a way.</a:t>
            </a:r>
            <a:endParaRPr lang="en-US" sz="3200" i="1" dirty="0">
              <a:solidFill>
                <a:schemeClr val="accent1">
                  <a:lumMod val="50000"/>
                </a:schemeClr>
              </a:solidFill>
              <a:latin typeface="HP Simplified" panose="020B0606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58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8000"/>
          </a:xfrm>
          <a:prstGeom prst="rect">
            <a:avLst/>
          </a:prstGeom>
          <a:blipFill>
            <a:blip r:embed="rId2" cstate="print"/>
            <a:stretch>
              <a:fillRect/>
            </a:stretch>
          </a:blipFill>
        </p:spPr>
        <p:txBody>
          <a:bodyPr wrap="square" lIns="0" tIns="0" rIns="0" bIns="0" rtlCol="0"/>
          <a:lstStyle/>
          <a:p>
            <a:endParaRPr/>
          </a:p>
        </p:txBody>
      </p:sp>
      <p:sp>
        <p:nvSpPr>
          <p:cNvPr id="3" name="Rectangle 2"/>
          <p:cNvSpPr/>
          <p:nvPr/>
        </p:nvSpPr>
        <p:spPr>
          <a:xfrm>
            <a:off x="533400" y="304800"/>
            <a:ext cx="11125201" cy="6678751"/>
          </a:xfrm>
          <a:prstGeom prst="rect">
            <a:avLst/>
          </a:prstGeom>
        </p:spPr>
        <p:txBody>
          <a:bodyPr wrap="square">
            <a:spAutoFit/>
          </a:bodyPr>
          <a:lstStyle/>
          <a:p>
            <a:pPr algn="ctr"/>
            <a:r>
              <a:rPr lang="en-US" sz="4400" b="1" dirty="0" smtClean="0">
                <a:solidFill>
                  <a:schemeClr val="bg1"/>
                </a:solidFill>
                <a:latin typeface="Colored Crayons" panose="02000500000000000000" pitchFamily="2" charset="0"/>
              </a:rPr>
              <a:t>Rearrange</a:t>
            </a:r>
          </a:p>
          <a:p>
            <a:pPr algn="ctr"/>
            <a:r>
              <a:rPr lang="en-US" sz="4400" b="1" dirty="0" smtClean="0">
                <a:solidFill>
                  <a:schemeClr val="bg1"/>
                </a:solidFill>
                <a:latin typeface="Colored Crayons" panose="02000500000000000000" pitchFamily="2" charset="0"/>
              </a:rPr>
              <a:t>Reconstruct</a:t>
            </a:r>
          </a:p>
          <a:p>
            <a:pPr algn="ctr"/>
            <a:r>
              <a:rPr lang="en-US" sz="4400" b="1" dirty="0" smtClean="0">
                <a:solidFill>
                  <a:schemeClr val="bg1"/>
                </a:solidFill>
                <a:latin typeface="Colored Crayons" panose="02000500000000000000" pitchFamily="2" charset="0"/>
              </a:rPr>
              <a:t>Reorganize</a:t>
            </a:r>
          </a:p>
          <a:p>
            <a:pPr algn="ctr"/>
            <a:r>
              <a:rPr lang="en-US" sz="4400" b="1" dirty="0" smtClean="0">
                <a:solidFill>
                  <a:schemeClr val="bg1"/>
                </a:solidFill>
                <a:latin typeface="Colored Crayons" panose="02000500000000000000" pitchFamily="2" charset="0"/>
              </a:rPr>
              <a:t>Recalibrate</a:t>
            </a:r>
          </a:p>
          <a:p>
            <a:pPr algn="ctr"/>
            <a:r>
              <a:rPr lang="en-US" sz="4400" b="1" dirty="0" smtClean="0">
                <a:solidFill>
                  <a:schemeClr val="bg1"/>
                </a:solidFill>
                <a:latin typeface="Colored Crayons" panose="02000500000000000000" pitchFamily="2" charset="0"/>
              </a:rPr>
              <a:t>Redistribute</a:t>
            </a:r>
          </a:p>
          <a:p>
            <a:pPr algn="ctr"/>
            <a:r>
              <a:rPr lang="en-US" sz="4400" b="1" dirty="0" smtClean="0">
                <a:solidFill>
                  <a:schemeClr val="bg1"/>
                </a:solidFill>
                <a:latin typeface="Colored Crayons" panose="02000500000000000000" pitchFamily="2" charset="0"/>
              </a:rPr>
              <a:t>Rethink</a:t>
            </a:r>
          </a:p>
          <a:p>
            <a:pPr algn="ctr"/>
            <a:r>
              <a:rPr lang="en-US" sz="4400" b="1" dirty="0" smtClean="0">
                <a:solidFill>
                  <a:schemeClr val="bg1"/>
                </a:solidFill>
                <a:latin typeface="Colored Crayons" panose="02000500000000000000" pitchFamily="2" charset="0"/>
              </a:rPr>
              <a:t>Reimagine</a:t>
            </a:r>
          </a:p>
          <a:p>
            <a:pPr algn="ctr"/>
            <a:r>
              <a:rPr lang="en-US" sz="4400" b="1" dirty="0" smtClean="0">
                <a:solidFill>
                  <a:schemeClr val="bg1"/>
                </a:solidFill>
                <a:latin typeface="Colored Crayons" panose="02000500000000000000" pitchFamily="2" charset="0"/>
              </a:rPr>
              <a:t>Reposition</a:t>
            </a:r>
          </a:p>
          <a:p>
            <a:pPr algn="ctr"/>
            <a:r>
              <a:rPr lang="en-US" sz="4400" b="1" dirty="0" smtClean="0">
                <a:solidFill>
                  <a:schemeClr val="bg1"/>
                </a:solidFill>
                <a:latin typeface="Colored Crayons" panose="02000500000000000000" pitchFamily="2" charset="0"/>
              </a:rPr>
              <a:t>revise</a:t>
            </a:r>
            <a:endParaRPr lang="en-US" sz="4400" b="1" dirty="0">
              <a:solidFill>
                <a:schemeClr val="bg1"/>
              </a:solidFill>
              <a:latin typeface="Colored Crayons" panose="02000500000000000000" pitchFamily="2" charset="0"/>
            </a:endParaRPr>
          </a:p>
          <a:p>
            <a:pPr marL="742950" indent="-742950">
              <a:buAutoNum type="arabicPeriod"/>
            </a:pPr>
            <a:endParaRPr lang="en-US" sz="3200" b="1" dirty="0" smtClean="0">
              <a:solidFill>
                <a:schemeClr val="bg1"/>
              </a:solidFill>
              <a:latin typeface="Colored Crayons" panose="02000500000000000000" pitchFamily="2" charset="0"/>
            </a:endParaRPr>
          </a:p>
        </p:txBody>
      </p:sp>
    </p:spTree>
    <p:extLst>
      <p:ext uri="{BB962C8B-B14F-4D97-AF65-F5344CB8AC3E}">
        <p14:creationId xmlns:p14="http://schemas.microsoft.com/office/powerpoint/2010/main" val="3697699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43600" y="681364"/>
            <a:ext cx="5943600" cy="5016758"/>
          </a:xfrm>
          <a:prstGeom prst="rect">
            <a:avLst/>
          </a:prstGeom>
        </p:spPr>
        <p:txBody>
          <a:bodyPr wrap="square">
            <a:spAutoFit/>
          </a:bodyPr>
          <a:lstStyle/>
          <a:p>
            <a:pPr algn="ctr"/>
            <a:r>
              <a:rPr lang="en-US" sz="8000" b="1" dirty="0" smtClean="0">
                <a:solidFill>
                  <a:srgbClr val="002060"/>
                </a:solidFill>
                <a:latin typeface="AlternateGothic2 BT" panose="020B0608020202050204" pitchFamily="34" charset="0"/>
                <a:ea typeface="Calibri" panose="020F0502020204030204" pitchFamily="34" charset="0"/>
                <a:cs typeface="Times New Roman" panose="02020603050405020304" pitchFamily="18" charset="0"/>
              </a:rPr>
              <a:t>All that Jazz: Lessons </a:t>
            </a:r>
            <a:r>
              <a:rPr lang="en-US" sz="8000" b="1" dirty="0">
                <a:solidFill>
                  <a:srgbClr val="002060"/>
                </a:solidFill>
                <a:latin typeface="AlternateGothic2 BT" panose="020B0608020202050204" pitchFamily="34" charset="0"/>
                <a:ea typeface="Calibri" panose="020F0502020204030204" pitchFamily="34" charset="0"/>
                <a:cs typeface="Times New Roman" panose="02020603050405020304" pitchFamily="18" charset="0"/>
              </a:rPr>
              <a:t>in Innovation from </a:t>
            </a:r>
            <a:r>
              <a:rPr lang="en-US" sz="8000" b="1" dirty="0" smtClean="0">
                <a:solidFill>
                  <a:srgbClr val="002060"/>
                </a:solidFill>
                <a:latin typeface="AlternateGothic2 BT" panose="020B0608020202050204" pitchFamily="34" charset="0"/>
                <a:ea typeface="Calibri" panose="020F0502020204030204" pitchFamily="34" charset="0"/>
                <a:cs typeface="Times New Roman" panose="02020603050405020304" pitchFamily="18" charset="0"/>
              </a:rPr>
              <a:t> Jazz Improvisation</a:t>
            </a:r>
            <a:endParaRPr lang="en-US" sz="8000" b="1" dirty="0">
              <a:solidFill>
                <a:srgbClr val="002060"/>
              </a:solidFill>
              <a:latin typeface="AlternateGothic2 BT" panose="020B0608020202050204" pitchFamily="34" charset="0"/>
            </a:endParaRPr>
          </a:p>
        </p:txBody>
      </p:sp>
      <p:pic>
        <p:nvPicPr>
          <p:cNvPr id="5" name="Picture 4"/>
          <p:cNvPicPr>
            <a:picLocks noChangeAspect="1"/>
          </p:cNvPicPr>
          <p:nvPr/>
        </p:nvPicPr>
        <p:blipFill rotWithShape="1">
          <a:blip r:embed="rId2"/>
          <a:srcRect l="11747" t="10989" r="11606" b="4396"/>
          <a:stretch/>
        </p:blipFill>
        <p:spPr>
          <a:xfrm>
            <a:off x="533400" y="1651916"/>
            <a:ext cx="4953000" cy="307565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Image result for improvisation means coming to the sit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523" y="762000"/>
            <a:ext cx="9062954"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639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565" y="76200"/>
            <a:ext cx="6668870" cy="6451252"/>
          </a:xfrm>
          <a:prstGeom prst="rect">
            <a:avLst/>
          </a:prstGeom>
        </p:spPr>
      </p:pic>
    </p:spTree>
    <p:extLst>
      <p:ext uri="{BB962C8B-B14F-4D97-AF65-F5344CB8AC3E}">
        <p14:creationId xmlns:p14="http://schemas.microsoft.com/office/powerpoint/2010/main" val="20914930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2"/>
          <p:cNvSpPr>
            <a:spLocks noGrp="1" noChangeArrowheads="1"/>
          </p:cNvSpPr>
          <p:nvPr>
            <p:ph type="title" idx="4294967295"/>
          </p:nvPr>
        </p:nvSpPr>
        <p:spPr>
          <a:xfrm>
            <a:off x="533400" y="1828800"/>
            <a:ext cx="5750391" cy="3886200"/>
          </a:xfrm>
        </p:spPr>
        <p:txBody>
          <a:bodyPr>
            <a:noAutofit/>
          </a:bodyPr>
          <a:lstStyle/>
          <a:p>
            <a:pPr eaLnBrk="1" hangingPunct="1"/>
            <a:r>
              <a:rPr lang="en-US" sz="4000" dirty="0" smtClean="0">
                <a:solidFill>
                  <a:srgbClr val="002060"/>
                </a:solidFill>
              </a:rPr>
              <a:t>Strengthening your </a:t>
            </a:r>
            <a:r>
              <a:rPr lang="en-US" sz="4000" dirty="0">
                <a:solidFill>
                  <a:srgbClr val="002060"/>
                </a:solidFill>
              </a:rPr>
              <a:t>improvisational </a:t>
            </a:r>
            <a:r>
              <a:rPr lang="en-US" sz="4000" dirty="0" smtClean="0">
                <a:solidFill>
                  <a:srgbClr val="002060"/>
                </a:solidFill>
              </a:rPr>
              <a:t>capacity dramatically improves </a:t>
            </a:r>
            <a:r>
              <a:rPr lang="en-US" sz="4000" dirty="0">
                <a:solidFill>
                  <a:srgbClr val="002060"/>
                </a:solidFill>
              </a:rPr>
              <a:t>many critical skills necessary for </a:t>
            </a:r>
            <a:r>
              <a:rPr lang="en-US" sz="4000" dirty="0" smtClean="0">
                <a:solidFill>
                  <a:srgbClr val="002060"/>
                </a:solidFill>
              </a:rPr>
              <a:t>innovation.</a:t>
            </a:r>
            <a:endParaRPr lang="en-US" sz="4000" dirty="0">
              <a:solidFill>
                <a:srgbClr val="002060"/>
              </a:solidFill>
            </a:endParaRPr>
          </a:p>
        </p:txBody>
      </p:sp>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2475"/>
          <a:stretch/>
        </p:blipFill>
        <p:spPr bwMode="auto">
          <a:xfrm>
            <a:off x="6925020" y="1223022"/>
            <a:ext cx="4533900" cy="46268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5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9352" y="176784"/>
            <a:ext cx="2146300" cy="2127885"/>
          </a:xfrm>
          <a:custGeom>
            <a:avLst/>
            <a:gdLst/>
            <a:ahLst/>
            <a:cxnLst/>
            <a:rect l="l" t="t" r="r" b="b"/>
            <a:pathLst>
              <a:path w="2146300" h="2127885">
                <a:moveTo>
                  <a:pt x="1072895" y="0"/>
                </a:moveTo>
                <a:lnTo>
                  <a:pt x="1025105" y="1036"/>
                </a:lnTo>
                <a:lnTo>
                  <a:pt x="977849" y="4116"/>
                </a:lnTo>
                <a:lnTo>
                  <a:pt x="931172" y="9198"/>
                </a:lnTo>
                <a:lnTo>
                  <a:pt x="885118" y="16237"/>
                </a:lnTo>
                <a:lnTo>
                  <a:pt x="839730" y="25190"/>
                </a:lnTo>
                <a:lnTo>
                  <a:pt x="795052" y="36014"/>
                </a:lnTo>
                <a:lnTo>
                  <a:pt x="751127" y="48666"/>
                </a:lnTo>
                <a:lnTo>
                  <a:pt x="707999" y="63103"/>
                </a:lnTo>
                <a:lnTo>
                  <a:pt x="665711" y="79282"/>
                </a:lnTo>
                <a:lnTo>
                  <a:pt x="624308" y="97158"/>
                </a:lnTo>
                <a:lnTo>
                  <a:pt x="583833" y="116690"/>
                </a:lnTo>
                <a:lnTo>
                  <a:pt x="544329" y="137833"/>
                </a:lnTo>
                <a:lnTo>
                  <a:pt x="505840" y="160544"/>
                </a:lnTo>
                <a:lnTo>
                  <a:pt x="468410" y="184781"/>
                </a:lnTo>
                <a:lnTo>
                  <a:pt x="432082" y="210500"/>
                </a:lnTo>
                <a:lnTo>
                  <a:pt x="396900" y="237657"/>
                </a:lnTo>
                <a:lnTo>
                  <a:pt x="362907" y="266211"/>
                </a:lnTo>
                <a:lnTo>
                  <a:pt x="330147" y="296116"/>
                </a:lnTo>
                <a:lnTo>
                  <a:pt x="298664" y="327330"/>
                </a:lnTo>
                <a:lnTo>
                  <a:pt x="268502" y="359811"/>
                </a:lnTo>
                <a:lnTo>
                  <a:pt x="239703" y="393514"/>
                </a:lnTo>
                <a:lnTo>
                  <a:pt x="212312" y="428396"/>
                </a:lnTo>
                <a:lnTo>
                  <a:pt x="186372" y="464414"/>
                </a:lnTo>
                <a:lnTo>
                  <a:pt x="161926" y="501525"/>
                </a:lnTo>
                <a:lnTo>
                  <a:pt x="139019" y="539686"/>
                </a:lnTo>
                <a:lnTo>
                  <a:pt x="117694" y="578853"/>
                </a:lnTo>
                <a:lnTo>
                  <a:pt x="97995" y="618984"/>
                </a:lnTo>
                <a:lnTo>
                  <a:pt x="79964" y="660034"/>
                </a:lnTo>
                <a:lnTo>
                  <a:pt x="63647" y="701961"/>
                </a:lnTo>
                <a:lnTo>
                  <a:pt x="49086" y="744722"/>
                </a:lnTo>
                <a:lnTo>
                  <a:pt x="36324" y="788273"/>
                </a:lnTo>
                <a:lnTo>
                  <a:pt x="25407" y="832571"/>
                </a:lnTo>
                <a:lnTo>
                  <a:pt x="16376" y="877572"/>
                </a:lnTo>
                <a:lnTo>
                  <a:pt x="9277" y="923234"/>
                </a:lnTo>
                <a:lnTo>
                  <a:pt x="4152" y="969514"/>
                </a:lnTo>
                <a:lnTo>
                  <a:pt x="1045" y="1016367"/>
                </a:lnTo>
                <a:lnTo>
                  <a:pt x="0" y="1063752"/>
                </a:lnTo>
                <a:lnTo>
                  <a:pt x="1045" y="1111136"/>
                </a:lnTo>
                <a:lnTo>
                  <a:pt x="4152" y="1157989"/>
                </a:lnTo>
                <a:lnTo>
                  <a:pt x="9277" y="1204269"/>
                </a:lnTo>
                <a:lnTo>
                  <a:pt x="16376" y="1249931"/>
                </a:lnTo>
                <a:lnTo>
                  <a:pt x="25407" y="1294932"/>
                </a:lnTo>
                <a:lnTo>
                  <a:pt x="36324" y="1339230"/>
                </a:lnTo>
                <a:lnTo>
                  <a:pt x="49086" y="1382781"/>
                </a:lnTo>
                <a:lnTo>
                  <a:pt x="63647" y="1425542"/>
                </a:lnTo>
                <a:lnTo>
                  <a:pt x="79964" y="1467469"/>
                </a:lnTo>
                <a:lnTo>
                  <a:pt x="97995" y="1508519"/>
                </a:lnTo>
                <a:lnTo>
                  <a:pt x="117694" y="1548650"/>
                </a:lnTo>
                <a:lnTo>
                  <a:pt x="139019" y="1587817"/>
                </a:lnTo>
                <a:lnTo>
                  <a:pt x="161926" y="1625978"/>
                </a:lnTo>
                <a:lnTo>
                  <a:pt x="186372" y="1663089"/>
                </a:lnTo>
                <a:lnTo>
                  <a:pt x="212312" y="1699107"/>
                </a:lnTo>
                <a:lnTo>
                  <a:pt x="239703" y="1733989"/>
                </a:lnTo>
                <a:lnTo>
                  <a:pt x="268502" y="1767692"/>
                </a:lnTo>
                <a:lnTo>
                  <a:pt x="298664" y="1800173"/>
                </a:lnTo>
                <a:lnTo>
                  <a:pt x="330147" y="1831387"/>
                </a:lnTo>
                <a:lnTo>
                  <a:pt x="362907" y="1861292"/>
                </a:lnTo>
                <a:lnTo>
                  <a:pt x="396900" y="1889846"/>
                </a:lnTo>
                <a:lnTo>
                  <a:pt x="432082" y="1917003"/>
                </a:lnTo>
                <a:lnTo>
                  <a:pt x="468410" y="1942722"/>
                </a:lnTo>
                <a:lnTo>
                  <a:pt x="505840" y="1966959"/>
                </a:lnTo>
                <a:lnTo>
                  <a:pt x="544329" y="1989670"/>
                </a:lnTo>
                <a:lnTo>
                  <a:pt x="583833" y="2010813"/>
                </a:lnTo>
                <a:lnTo>
                  <a:pt x="624308" y="2030345"/>
                </a:lnTo>
                <a:lnTo>
                  <a:pt x="665711" y="2048221"/>
                </a:lnTo>
                <a:lnTo>
                  <a:pt x="707999" y="2064400"/>
                </a:lnTo>
                <a:lnTo>
                  <a:pt x="751127" y="2078837"/>
                </a:lnTo>
                <a:lnTo>
                  <a:pt x="795052" y="2091489"/>
                </a:lnTo>
                <a:lnTo>
                  <a:pt x="839730" y="2102313"/>
                </a:lnTo>
                <a:lnTo>
                  <a:pt x="885118" y="2111266"/>
                </a:lnTo>
                <a:lnTo>
                  <a:pt x="931172" y="2118305"/>
                </a:lnTo>
                <a:lnTo>
                  <a:pt x="977849" y="2123387"/>
                </a:lnTo>
                <a:lnTo>
                  <a:pt x="1025105" y="2126467"/>
                </a:lnTo>
                <a:lnTo>
                  <a:pt x="1072895" y="2127504"/>
                </a:lnTo>
                <a:lnTo>
                  <a:pt x="1120689" y="2126467"/>
                </a:lnTo>
                <a:lnTo>
                  <a:pt x="1167948" y="2123387"/>
                </a:lnTo>
                <a:lnTo>
                  <a:pt x="1214627" y="2118305"/>
                </a:lnTo>
                <a:lnTo>
                  <a:pt x="1260683" y="2111266"/>
                </a:lnTo>
                <a:lnTo>
                  <a:pt x="1306073" y="2102313"/>
                </a:lnTo>
                <a:lnTo>
                  <a:pt x="1350752" y="2091489"/>
                </a:lnTo>
                <a:lnTo>
                  <a:pt x="1394679" y="2078837"/>
                </a:lnTo>
                <a:lnTo>
                  <a:pt x="1437807" y="2064400"/>
                </a:lnTo>
                <a:lnTo>
                  <a:pt x="1480095" y="2048221"/>
                </a:lnTo>
                <a:lnTo>
                  <a:pt x="1521499" y="2030345"/>
                </a:lnTo>
                <a:lnTo>
                  <a:pt x="1561975" y="2010813"/>
                </a:lnTo>
                <a:lnTo>
                  <a:pt x="1601479" y="1989670"/>
                </a:lnTo>
                <a:lnTo>
                  <a:pt x="1639968" y="1966959"/>
                </a:lnTo>
                <a:lnTo>
                  <a:pt x="1677398" y="1942722"/>
                </a:lnTo>
                <a:lnTo>
                  <a:pt x="1713726" y="1917003"/>
                </a:lnTo>
                <a:lnTo>
                  <a:pt x="1748907" y="1889846"/>
                </a:lnTo>
                <a:lnTo>
                  <a:pt x="1782899" y="1861292"/>
                </a:lnTo>
                <a:lnTo>
                  <a:pt x="1815658" y="1831387"/>
                </a:lnTo>
                <a:lnTo>
                  <a:pt x="1847141" y="1800173"/>
                </a:lnTo>
                <a:lnTo>
                  <a:pt x="1877302" y="1767692"/>
                </a:lnTo>
                <a:lnTo>
                  <a:pt x="1906100" y="1733989"/>
                </a:lnTo>
                <a:lnTo>
                  <a:pt x="1933490" y="1699107"/>
                </a:lnTo>
                <a:lnTo>
                  <a:pt x="1959430" y="1663089"/>
                </a:lnTo>
                <a:lnTo>
                  <a:pt x="1983874" y="1625978"/>
                </a:lnTo>
                <a:lnTo>
                  <a:pt x="2006780" y="1587817"/>
                </a:lnTo>
                <a:lnTo>
                  <a:pt x="2028104" y="1548650"/>
                </a:lnTo>
                <a:lnTo>
                  <a:pt x="2047802" y="1508519"/>
                </a:lnTo>
                <a:lnTo>
                  <a:pt x="2065832" y="1467469"/>
                </a:lnTo>
                <a:lnTo>
                  <a:pt x="2082148" y="1425542"/>
                </a:lnTo>
                <a:lnTo>
                  <a:pt x="2096709" y="1382781"/>
                </a:lnTo>
                <a:lnTo>
                  <a:pt x="2109469" y="1339230"/>
                </a:lnTo>
                <a:lnTo>
                  <a:pt x="2120386" y="1294932"/>
                </a:lnTo>
                <a:lnTo>
                  <a:pt x="2129416" y="1249931"/>
                </a:lnTo>
                <a:lnTo>
                  <a:pt x="2136515" y="1204269"/>
                </a:lnTo>
                <a:lnTo>
                  <a:pt x="2141639" y="1157989"/>
                </a:lnTo>
                <a:lnTo>
                  <a:pt x="2144746" y="1111136"/>
                </a:lnTo>
                <a:lnTo>
                  <a:pt x="2145792" y="1063752"/>
                </a:lnTo>
                <a:lnTo>
                  <a:pt x="2144746" y="1016367"/>
                </a:lnTo>
                <a:lnTo>
                  <a:pt x="2141639" y="969514"/>
                </a:lnTo>
                <a:lnTo>
                  <a:pt x="2136515" y="923234"/>
                </a:lnTo>
                <a:lnTo>
                  <a:pt x="2129416" y="877572"/>
                </a:lnTo>
                <a:lnTo>
                  <a:pt x="2120386" y="832571"/>
                </a:lnTo>
                <a:lnTo>
                  <a:pt x="2109469" y="788273"/>
                </a:lnTo>
                <a:lnTo>
                  <a:pt x="2096709" y="744722"/>
                </a:lnTo>
                <a:lnTo>
                  <a:pt x="2082148" y="701961"/>
                </a:lnTo>
                <a:lnTo>
                  <a:pt x="2065832" y="660034"/>
                </a:lnTo>
                <a:lnTo>
                  <a:pt x="2047802" y="618984"/>
                </a:lnTo>
                <a:lnTo>
                  <a:pt x="2028104" y="578853"/>
                </a:lnTo>
                <a:lnTo>
                  <a:pt x="2006780" y="539686"/>
                </a:lnTo>
                <a:lnTo>
                  <a:pt x="1983874" y="501525"/>
                </a:lnTo>
                <a:lnTo>
                  <a:pt x="1959430" y="464414"/>
                </a:lnTo>
                <a:lnTo>
                  <a:pt x="1933490" y="428396"/>
                </a:lnTo>
                <a:lnTo>
                  <a:pt x="1906100" y="393514"/>
                </a:lnTo>
                <a:lnTo>
                  <a:pt x="1877302" y="359811"/>
                </a:lnTo>
                <a:lnTo>
                  <a:pt x="1847141" y="327330"/>
                </a:lnTo>
                <a:lnTo>
                  <a:pt x="1815658" y="296116"/>
                </a:lnTo>
                <a:lnTo>
                  <a:pt x="1782899" y="266211"/>
                </a:lnTo>
                <a:lnTo>
                  <a:pt x="1748907" y="237657"/>
                </a:lnTo>
                <a:lnTo>
                  <a:pt x="1713726" y="210500"/>
                </a:lnTo>
                <a:lnTo>
                  <a:pt x="1677398" y="184781"/>
                </a:lnTo>
                <a:lnTo>
                  <a:pt x="1639968" y="160544"/>
                </a:lnTo>
                <a:lnTo>
                  <a:pt x="1601479" y="137833"/>
                </a:lnTo>
                <a:lnTo>
                  <a:pt x="1561975" y="116690"/>
                </a:lnTo>
                <a:lnTo>
                  <a:pt x="1521499" y="97158"/>
                </a:lnTo>
                <a:lnTo>
                  <a:pt x="1480095" y="79282"/>
                </a:lnTo>
                <a:lnTo>
                  <a:pt x="1437807" y="63103"/>
                </a:lnTo>
                <a:lnTo>
                  <a:pt x="1394679" y="48666"/>
                </a:lnTo>
                <a:lnTo>
                  <a:pt x="1350752" y="36014"/>
                </a:lnTo>
                <a:lnTo>
                  <a:pt x="1306073" y="25190"/>
                </a:lnTo>
                <a:lnTo>
                  <a:pt x="1260683" y="16237"/>
                </a:lnTo>
                <a:lnTo>
                  <a:pt x="1214627" y="9198"/>
                </a:lnTo>
                <a:lnTo>
                  <a:pt x="1167948" y="4116"/>
                </a:lnTo>
                <a:lnTo>
                  <a:pt x="1120689" y="1036"/>
                </a:lnTo>
                <a:lnTo>
                  <a:pt x="1072895" y="0"/>
                </a:lnTo>
                <a:close/>
              </a:path>
            </a:pathLst>
          </a:custGeom>
          <a:solidFill>
            <a:srgbClr val="5B9BD4"/>
          </a:solidFill>
        </p:spPr>
        <p:txBody>
          <a:bodyPr wrap="square" lIns="0" tIns="0" rIns="0" bIns="0" rtlCol="0"/>
          <a:lstStyle/>
          <a:p>
            <a:endParaRPr/>
          </a:p>
        </p:txBody>
      </p:sp>
      <p:sp>
        <p:nvSpPr>
          <p:cNvPr id="3" name="object 3"/>
          <p:cNvSpPr/>
          <p:nvPr/>
        </p:nvSpPr>
        <p:spPr>
          <a:xfrm>
            <a:off x="149352" y="176784"/>
            <a:ext cx="2146300" cy="2127885"/>
          </a:xfrm>
          <a:custGeom>
            <a:avLst/>
            <a:gdLst/>
            <a:ahLst/>
            <a:cxnLst/>
            <a:rect l="l" t="t" r="r" b="b"/>
            <a:pathLst>
              <a:path w="2146300" h="2127885">
                <a:moveTo>
                  <a:pt x="0" y="1063752"/>
                </a:moveTo>
                <a:lnTo>
                  <a:pt x="1045" y="1016367"/>
                </a:lnTo>
                <a:lnTo>
                  <a:pt x="4152" y="969514"/>
                </a:lnTo>
                <a:lnTo>
                  <a:pt x="9277" y="923234"/>
                </a:lnTo>
                <a:lnTo>
                  <a:pt x="16376" y="877572"/>
                </a:lnTo>
                <a:lnTo>
                  <a:pt x="25407" y="832571"/>
                </a:lnTo>
                <a:lnTo>
                  <a:pt x="36324" y="788273"/>
                </a:lnTo>
                <a:lnTo>
                  <a:pt x="49086" y="744722"/>
                </a:lnTo>
                <a:lnTo>
                  <a:pt x="63647" y="701961"/>
                </a:lnTo>
                <a:lnTo>
                  <a:pt x="79964" y="660034"/>
                </a:lnTo>
                <a:lnTo>
                  <a:pt x="97995" y="618984"/>
                </a:lnTo>
                <a:lnTo>
                  <a:pt x="117694" y="578853"/>
                </a:lnTo>
                <a:lnTo>
                  <a:pt x="139019" y="539686"/>
                </a:lnTo>
                <a:lnTo>
                  <a:pt x="161926" y="501525"/>
                </a:lnTo>
                <a:lnTo>
                  <a:pt x="186372" y="464414"/>
                </a:lnTo>
                <a:lnTo>
                  <a:pt x="212312" y="428396"/>
                </a:lnTo>
                <a:lnTo>
                  <a:pt x="239703" y="393514"/>
                </a:lnTo>
                <a:lnTo>
                  <a:pt x="268502" y="359811"/>
                </a:lnTo>
                <a:lnTo>
                  <a:pt x="298664" y="327330"/>
                </a:lnTo>
                <a:lnTo>
                  <a:pt x="330147" y="296116"/>
                </a:lnTo>
                <a:lnTo>
                  <a:pt x="362907" y="266211"/>
                </a:lnTo>
                <a:lnTo>
                  <a:pt x="396900" y="237657"/>
                </a:lnTo>
                <a:lnTo>
                  <a:pt x="432082" y="210500"/>
                </a:lnTo>
                <a:lnTo>
                  <a:pt x="468410" y="184781"/>
                </a:lnTo>
                <a:lnTo>
                  <a:pt x="505840" y="160544"/>
                </a:lnTo>
                <a:lnTo>
                  <a:pt x="544329" y="137833"/>
                </a:lnTo>
                <a:lnTo>
                  <a:pt x="583833" y="116690"/>
                </a:lnTo>
                <a:lnTo>
                  <a:pt x="624308" y="97158"/>
                </a:lnTo>
                <a:lnTo>
                  <a:pt x="665711" y="79282"/>
                </a:lnTo>
                <a:lnTo>
                  <a:pt x="707999" y="63103"/>
                </a:lnTo>
                <a:lnTo>
                  <a:pt x="751127" y="48666"/>
                </a:lnTo>
                <a:lnTo>
                  <a:pt x="795052" y="36014"/>
                </a:lnTo>
                <a:lnTo>
                  <a:pt x="839730" y="25190"/>
                </a:lnTo>
                <a:lnTo>
                  <a:pt x="885118" y="16237"/>
                </a:lnTo>
                <a:lnTo>
                  <a:pt x="931172" y="9198"/>
                </a:lnTo>
                <a:lnTo>
                  <a:pt x="977849" y="4116"/>
                </a:lnTo>
                <a:lnTo>
                  <a:pt x="1025105" y="1036"/>
                </a:lnTo>
                <a:lnTo>
                  <a:pt x="1072895" y="0"/>
                </a:lnTo>
                <a:lnTo>
                  <a:pt x="1120689" y="1036"/>
                </a:lnTo>
                <a:lnTo>
                  <a:pt x="1167948" y="4116"/>
                </a:lnTo>
                <a:lnTo>
                  <a:pt x="1214627" y="9198"/>
                </a:lnTo>
                <a:lnTo>
                  <a:pt x="1260683" y="16237"/>
                </a:lnTo>
                <a:lnTo>
                  <a:pt x="1306073" y="25190"/>
                </a:lnTo>
                <a:lnTo>
                  <a:pt x="1350752" y="36014"/>
                </a:lnTo>
                <a:lnTo>
                  <a:pt x="1394679" y="48666"/>
                </a:lnTo>
                <a:lnTo>
                  <a:pt x="1437807" y="63103"/>
                </a:lnTo>
                <a:lnTo>
                  <a:pt x="1480095" y="79282"/>
                </a:lnTo>
                <a:lnTo>
                  <a:pt x="1521499" y="97158"/>
                </a:lnTo>
                <a:lnTo>
                  <a:pt x="1561975" y="116690"/>
                </a:lnTo>
                <a:lnTo>
                  <a:pt x="1601479" y="137833"/>
                </a:lnTo>
                <a:lnTo>
                  <a:pt x="1639968" y="160544"/>
                </a:lnTo>
                <a:lnTo>
                  <a:pt x="1677398" y="184781"/>
                </a:lnTo>
                <a:lnTo>
                  <a:pt x="1713726" y="210500"/>
                </a:lnTo>
                <a:lnTo>
                  <a:pt x="1748907" y="237657"/>
                </a:lnTo>
                <a:lnTo>
                  <a:pt x="1782899" y="266211"/>
                </a:lnTo>
                <a:lnTo>
                  <a:pt x="1815658" y="296116"/>
                </a:lnTo>
                <a:lnTo>
                  <a:pt x="1847141" y="327330"/>
                </a:lnTo>
                <a:lnTo>
                  <a:pt x="1877302" y="359811"/>
                </a:lnTo>
                <a:lnTo>
                  <a:pt x="1906100" y="393514"/>
                </a:lnTo>
                <a:lnTo>
                  <a:pt x="1933490" y="428396"/>
                </a:lnTo>
                <a:lnTo>
                  <a:pt x="1959430" y="464414"/>
                </a:lnTo>
                <a:lnTo>
                  <a:pt x="1983874" y="501525"/>
                </a:lnTo>
                <a:lnTo>
                  <a:pt x="2006780" y="539686"/>
                </a:lnTo>
                <a:lnTo>
                  <a:pt x="2028104" y="578853"/>
                </a:lnTo>
                <a:lnTo>
                  <a:pt x="2047802" y="618984"/>
                </a:lnTo>
                <a:lnTo>
                  <a:pt x="2065832" y="660034"/>
                </a:lnTo>
                <a:lnTo>
                  <a:pt x="2082148" y="701961"/>
                </a:lnTo>
                <a:lnTo>
                  <a:pt x="2096709" y="744722"/>
                </a:lnTo>
                <a:lnTo>
                  <a:pt x="2109469" y="788273"/>
                </a:lnTo>
                <a:lnTo>
                  <a:pt x="2120386" y="832571"/>
                </a:lnTo>
                <a:lnTo>
                  <a:pt x="2129416" y="877572"/>
                </a:lnTo>
                <a:lnTo>
                  <a:pt x="2136515" y="923234"/>
                </a:lnTo>
                <a:lnTo>
                  <a:pt x="2141639" y="969514"/>
                </a:lnTo>
                <a:lnTo>
                  <a:pt x="2144746" y="1016367"/>
                </a:lnTo>
                <a:lnTo>
                  <a:pt x="2145792" y="1063752"/>
                </a:lnTo>
                <a:lnTo>
                  <a:pt x="2144746" y="1111136"/>
                </a:lnTo>
                <a:lnTo>
                  <a:pt x="2141639" y="1157989"/>
                </a:lnTo>
                <a:lnTo>
                  <a:pt x="2136515" y="1204269"/>
                </a:lnTo>
                <a:lnTo>
                  <a:pt x="2129416" y="1249931"/>
                </a:lnTo>
                <a:lnTo>
                  <a:pt x="2120386" y="1294932"/>
                </a:lnTo>
                <a:lnTo>
                  <a:pt x="2109469" y="1339230"/>
                </a:lnTo>
                <a:lnTo>
                  <a:pt x="2096709" y="1382781"/>
                </a:lnTo>
                <a:lnTo>
                  <a:pt x="2082148" y="1425542"/>
                </a:lnTo>
                <a:lnTo>
                  <a:pt x="2065832" y="1467469"/>
                </a:lnTo>
                <a:lnTo>
                  <a:pt x="2047802" y="1508519"/>
                </a:lnTo>
                <a:lnTo>
                  <a:pt x="2028104" y="1548650"/>
                </a:lnTo>
                <a:lnTo>
                  <a:pt x="2006780" y="1587817"/>
                </a:lnTo>
                <a:lnTo>
                  <a:pt x="1983874" y="1625978"/>
                </a:lnTo>
                <a:lnTo>
                  <a:pt x="1959430" y="1663089"/>
                </a:lnTo>
                <a:lnTo>
                  <a:pt x="1933490" y="1699107"/>
                </a:lnTo>
                <a:lnTo>
                  <a:pt x="1906100" y="1733989"/>
                </a:lnTo>
                <a:lnTo>
                  <a:pt x="1877302" y="1767692"/>
                </a:lnTo>
                <a:lnTo>
                  <a:pt x="1847141" y="1800173"/>
                </a:lnTo>
                <a:lnTo>
                  <a:pt x="1815658" y="1831387"/>
                </a:lnTo>
                <a:lnTo>
                  <a:pt x="1782899" y="1861292"/>
                </a:lnTo>
                <a:lnTo>
                  <a:pt x="1748907" y="1889846"/>
                </a:lnTo>
                <a:lnTo>
                  <a:pt x="1713726" y="1917003"/>
                </a:lnTo>
                <a:lnTo>
                  <a:pt x="1677398" y="1942722"/>
                </a:lnTo>
                <a:lnTo>
                  <a:pt x="1639968" y="1966959"/>
                </a:lnTo>
                <a:lnTo>
                  <a:pt x="1601479" y="1989670"/>
                </a:lnTo>
                <a:lnTo>
                  <a:pt x="1561975" y="2010813"/>
                </a:lnTo>
                <a:lnTo>
                  <a:pt x="1521499" y="2030345"/>
                </a:lnTo>
                <a:lnTo>
                  <a:pt x="1480095" y="2048221"/>
                </a:lnTo>
                <a:lnTo>
                  <a:pt x="1437807" y="2064400"/>
                </a:lnTo>
                <a:lnTo>
                  <a:pt x="1394679" y="2078837"/>
                </a:lnTo>
                <a:lnTo>
                  <a:pt x="1350752" y="2091489"/>
                </a:lnTo>
                <a:lnTo>
                  <a:pt x="1306073" y="2102313"/>
                </a:lnTo>
                <a:lnTo>
                  <a:pt x="1260683" y="2111266"/>
                </a:lnTo>
                <a:lnTo>
                  <a:pt x="1214627" y="2118305"/>
                </a:lnTo>
                <a:lnTo>
                  <a:pt x="1167948" y="2123387"/>
                </a:lnTo>
                <a:lnTo>
                  <a:pt x="1120689" y="2126467"/>
                </a:lnTo>
                <a:lnTo>
                  <a:pt x="1072895" y="2127504"/>
                </a:lnTo>
                <a:lnTo>
                  <a:pt x="1025105" y="2126467"/>
                </a:lnTo>
                <a:lnTo>
                  <a:pt x="977849" y="2123387"/>
                </a:lnTo>
                <a:lnTo>
                  <a:pt x="931172" y="2118305"/>
                </a:lnTo>
                <a:lnTo>
                  <a:pt x="885118" y="2111266"/>
                </a:lnTo>
                <a:lnTo>
                  <a:pt x="839730" y="2102313"/>
                </a:lnTo>
                <a:lnTo>
                  <a:pt x="795052" y="2091489"/>
                </a:lnTo>
                <a:lnTo>
                  <a:pt x="751127" y="2078837"/>
                </a:lnTo>
                <a:lnTo>
                  <a:pt x="707999" y="2064400"/>
                </a:lnTo>
                <a:lnTo>
                  <a:pt x="665711" y="2048221"/>
                </a:lnTo>
                <a:lnTo>
                  <a:pt x="624308" y="2030345"/>
                </a:lnTo>
                <a:lnTo>
                  <a:pt x="583833" y="2010813"/>
                </a:lnTo>
                <a:lnTo>
                  <a:pt x="544329" y="1989670"/>
                </a:lnTo>
                <a:lnTo>
                  <a:pt x="505840" y="1966959"/>
                </a:lnTo>
                <a:lnTo>
                  <a:pt x="468410" y="1942722"/>
                </a:lnTo>
                <a:lnTo>
                  <a:pt x="432082" y="1917003"/>
                </a:lnTo>
                <a:lnTo>
                  <a:pt x="396900" y="1889846"/>
                </a:lnTo>
                <a:lnTo>
                  <a:pt x="362907" y="1861292"/>
                </a:lnTo>
                <a:lnTo>
                  <a:pt x="330147" y="1831387"/>
                </a:lnTo>
                <a:lnTo>
                  <a:pt x="298664" y="1800173"/>
                </a:lnTo>
                <a:lnTo>
                  <a:pt x="268502" y="1767692"/>
                </a:lnTo>
                <a:lnTo>
                  <a:pt x="239703" y="1733989"/>
                </a:lnTo>
                <a:lnTo>
                  <a:pt x="212312" y="1699107"/>
                </a:lnTo>
                <a:lnTo>
                  <a:pt x="186372" y="1663089"/>
                </a:lnTo>
                <a:lnTo>
                  <a:pt x="161926" y="1625978"/>
                </a:lnTo>
                <a:lnTo>
                  <a:pt x="139019" y="1587817"/>
                </a:lnTo>
                <a:lnTo>
                  <a:pt x="117694" y="1548650"/>
                </a:lnTo>
                <a:lnTo>
                  <a:pt x="97995" y="1508519"/>
                </a:lnTo>
                <a:lnTo>
                  <a:pt x="79964" y="1467469"/>
                </a:lnTo>
                <a:lnTo>
                  <a:pt x="63647" y="1425542"/>
                </a:lnTo>
                <a:lnTo>
                  <a:pt x="49086" y="1382781"/>
                </a:lnTo>
                <a:lnTo>
                  <a:pt x="36324" y="1339230"/>
                </a:lnTo>
                <a:lnTo>
                  <a:pt x="25407" y="1294932"/>
                </a:lnTo>
                <a:lnTo>
                  <a:pt x="16376" y="1249931"/>
                </a:lnTo>
                <a:lnTo>
                  <a:pt x="9277" y="1204269"/>
                </a:lnTo>
                <a:lnTo>
                  <a:pt x="4152" y="1157989"/>
                </a:lnTo>
                <a:lnTo>
                  <a:pt x="1045" y="1111136"/>
                </a:lnTo>
                <a:lnTo>
                  <a:pt x="0" y="1063752"/>
                </a:lnTo>
                <a:close/>
              </a:path>
            </a:pathLst>
          </a:custGeom>
          <a:ln w="12192">
            <a:solidFill>
              <a:srgbClr val="41709C"/>
            </a:solidFill>
          </a:ln>
        </p:spPr>
        <p:txBody>
          <a:bodyPr wrap="square" lIns="0" tIns="0" rIns="0" bIns="0" rtlCol="0"/>
          <a:lstStyle/>
          <a:p>
            <a:endParaRPr/>
          </a:p>
        </p:txBody>
      </p:sp>
      <p:sp>
        <p:nvSpPr>
          <p:cNvPr id="8" name="object 8"/>
          <p:cNvSpPr txBox="1"/>
          <p:nvPr/>
        </p:nvSpPr>
        <p:spPr>
          <a:xfrm>
            <a:off x="731926" y="120141"/>
            <a:ext cx="996950" cy="2080260"/>
          </a:xfrm>
          <a:prstGeom prst="rect">
            <a:avLst/>
          </a:prstGeom>
        </p:spPr>
        <p:txBody>
          <a:bodyPr vert="horz" wrap="square" lIns="0" tIns="0" rIns="0" bIns="0" rtlCol="0">
            <a:spAutoFit/>
          </a:bodyPr>
          <a:lstStyle/>
          <a:p>
            <a:pPr marL="12700">
              <a:lnSpc>
                <a:spcPts val="16380"/>
              </a:lnSpc>
            </a:pPr>
            <a:r>
              <a:rPr sz="13800" dirty="0">
                <a:solidFill>
                  <a:srgbClr val="FFFFFF"/>
                </a:solidFill>
                <a:latin typeface="Century Gothic"/>
                <a:cs typeface="Century Gothic"/>
              </a:rPr>
              <a:t>1</a:t>
            </a:r>
            <a:endParaRPr sz="13800" dirty="0">
              <a:latin typeface="Century Gothic"/>
              <a:cs typeface="Century Gothic"/>
            </a:endParaRPr>
          </a:p>
        </p:txBody>
      </p:sp>
      <p:sp>
        <p:nvSpPr>
          <p:cNvPr id="9" name="object 9"/>
          <p:cNvSpPr txBox="1"/>
          <p:nvPr/>
        </p:nvSpPr>
        <p:spPr>
          <a:xfrm>
            <a:off x="9224009" y="6592316"/>
            <a:ext cx="2341245" cy="171450"/>
          </a:xfrm>
          <a:prstGeom prst="rect">
            <a:avLst/>
          </a:prstGeom>
        </p:spPr>
        <p:txBody>
          <a:bodyPr vert="horz" wrap="square" lIns="0" tIns="0" rIns="0" bIns="0" rtlCol="0">
            <a:spAutoFit/>
          </a:bodyPr>
          <a:lstStyle/>
          <a:p>
            <a:pPr marL="12700">
              <a:lnSpc>
                <a:spcPct val="100000"/>
              </a:lnSpc>
            </a:pPr>
            <a:r>
              <a:rPr sz="1000" spc="-5" dirty="0">
                <a:latin typeface="Calibri"/>
                <a:cs typeface="Calibri"/>
              </a:rPr>
              <a:t>®Copyright </a:t>
            </a:r>
            <a:r>
              <a:rPr sz="1000" spc="-10" dirty="0">
                <a:latin typeface="Calibri"/>
                <a:cs typeface="Calibri"/>
              </a:rPr>
              <a:t>2016 </a:t>
            </a:r>
            <a:r>
              <a:rPr sz="1000" spc="-5" dirty="0">
                <a:latin typeface="Calibri"/>
                <a:cs typeface="Calibri"/>
              </a:rPr>
              <a:t>Right Chord Leadership </a:t>
            </a:r>
            <a:r>
              <a:rPr sz="1000" spc="70" dirty="0">
                <a:latin typeface="Calibri"/>
                <a:cs typeface="Calibri"/>
              </a:rPr>
              <a:t> </a:t>
            </a:r>
            <a:r>
              <a:rPr sz="1000" spc="-5" dirty="0">
                <a:latin typeface="Calibri"/>
                <a:cs typeface="Calibri"/>
              </a:rPr>
              <a:t>LLC</a:t>
            </a:r>
            <a:endParaRPr sz="1000">
              <a:latin typeface="Calibri"/>
              <a:cs typeface="Calibri"/>
            </a:endParaRPr>
          </a:p>
        </p:txBody>
      </p:sp>
      <p:sp>
        <p:nvSpPr>
          <p:cNvPr id="12" name="object 5"/>
          <p:cNvSpPr/>
          <p:nvPr/>
        </p:nvSpPr>
        <p:spPr>
          <a:xfrm>
            <a:off x="4101085" y="838200"/>
            <a:ext cx="4120895" cy="3887724"/>
          </a:xfrm>
          <a:prstGeom prst="rect">
            <a:avLst/>
          </a:prstGeom>
          <a:blipFill>
            <a:blip r:embed="rId2" cstate="print"/>
            <a:stretch>
              <a:fillRect/>
            </a:stretch>
          </a:blipFill>
          <a:effectLst>
            <a:softEdge rad="127000"/>
          </a:effectLst>
        </p:spPr>
        <p:txBody>
          <a:bodyPr wrap="square" lIns="0" tIns="0" rIns="0" bIns="0" rtlCol="0"/>
          <a:lstStyle/>
          <a:p>
            <a:endParaRPr/>
          </a:p>
        </p:txBody>
      </p:sp>
      <p:sp>
        <p:nvSpPr>
          <p:cNvPr id="13" name="TextBox 12"/>
          <p:cNvSpPr txBox="1"/>
          <p:nvPr/>
        </p:nvSpPr>
        <p:spPr>
          <a:xfrm>
            <a:off x="228600" y="4953000"/>
            <a:ext cx="11734800" cy="1446550"/>
          </a:xfrm>
          <a:prstGeom prst="rect">
            <a:avLst/>
          </a:prstGeom>
          <a:noFill/>
        </p:spPr>
        <p:txBody>
          <a:bodyPr wrap="square" rtlCol="0">
            <a:spAutoFit/>
          </a:bodyPr>
          <a:lstStyle/>
          <a:p>
            <a:pPr algn="ctr"/>
            <a:r>
              <a:rPr lang="en-US" sz="4400" b="1" dirty="0" smtClean="0">
                <a:solidFill>
                  <a:srgbClr val="002060"/>
                </a:solidFill>
                <a:effectLst>
                  <a:outerShdw blurRad="38100" dist="38100" dir="2700000" algn="tl">
                    <a:srgbClr val="000000">
                      <a:alpha val="43137"/>
                    </a:srgbClr>
                  </a:outerShdw>
                </a:effectLst>
              </a:rPr>
              <a:t>Accept the Offer: </a:t>
            </a:r>
          </a:p>
          <a:p>
            <a:pPr algn="ctr"/>
            <a:r>
              <a:rPr lang="en-US" sz="4400" b="1" dirty="0" smtClean="0">
                <a:solidFill>
                  <a:srgbClr val="002060"/>
                </a:solidFill>
                <a:effectLst>
                  <a:outerShdw blurRad="38100" dist="38100" dir="2700000" algn="tl">
                    <a:srgbClr val="000000">
                      <a:alpha val="43137"/>
                    </a:srgbClr>
                  </a:outerShdw>
                </a:effectLst>
              </a:rPr>
              <a:t>Resist the Pull of the Familiar</a:t>
            </a:r>
            <a:endParaRPr lang="en-US" sz="4400" b="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04956"/>
            <a:ext cx="4777740" cy="2691685"/>
          </a:xfrm>
          <a:prstGeom prst="rect">
            <a:avLst/>
          </a:prstGeom>
          <a:ln>
            <a:noFill/>
          </a:ln>
          <a:effectLst>
            <a:softEdge rad="112500"/>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729" t="10216" r="7017"/>
          <a:stretch/>
        </p:blipFill>
        <p:spPr>
          <a:xfrm>
            <a:off x="4114801" y="1600200"/>
            <a:ext cx="3962400" cy="3729576"/>
          </a:xfrm>
          <a:prstGeom prst="ellipse">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436" y="3976210"/>
            <a:ext cx="5562600" cy="2707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02566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448799" cy="685799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body" idx="1"/>
          </p:nvPr>
        </p:nvSpPr>
        <p:spPr>
          <a:xfrm>
            <a:off x="152400" y="228600"/>
            <a:ext cx="12192000" cy="5398914"/>
          </a:xfrm>
          <a:prstGeom prst="rect">
            <a:avLst/>
          </a:prstGeom>
        </p:spPr>
        <p:txBody>
          <a:bodyPr vert="horz" wrap="square" lIns="0" tIns="0" rIns="0" bIns="0" rtlCol="0">
            <a:spAutoFit/>
          </a:bodyPr>
          <a:lstStyle/>
          <a:p>
            <a:pPr marL="4827905" indent="-286385">
              <a:lnSpc>
                <a:spcPct val="150000"/>
              </a:lnSpc>
              <a:buChar char="•"/>
              <a:tabLst>
                <a:tab pos="4857115" algn="l"/>
              </a:tabLst>
            </a:pPr>
            <a:r>
              <a:rPr lang="en-US" spc="-10" dirty="0" smtClean="0"/>
              <a:t>A Lay of the Land</a:t>
            </a:r>
          </a:p>
          <a:p>
            <a:pPr marL="4827905" indent="-286385">
              <a:lnSpc>
                <a:spcPct val="150000"/>
              </a:lnSpc>
              <a:buChar char="•"/>
              <a:tabLst>
                <a:tab pos="4857115" algn="l"/>
              </a:tabLst>
            </a:pPr>
            <a:r>
              <a:rPr lang="en-US" spc="-10" dirty="0" smtClean="0"/>
              <a:t>What is Innovation Quotient (</a:t>
            </a:r>
            <a:r>
              <a:rPr lang="en-US" spc="-10" dirty="0" err="1" smtClean="0"/>
              <a:t>i</a:t>
            </a:r>
            <a:r>
              <a:rPr lang="en-US" spc="-10" dirty="0" smtClean="0"/>
              <a:t>-Q)?</a:t>
            </a:r>
            <a:endParaRPr spc="-10" dirty="0"/>
          </a:p>
          <a:p>
            <a:pPr marL="4856480" indent="-314960">
              <a:lnSpc>
                <a:spcPct val="100000"/>
              </a:lnSpc>
              <a:spcBef>
                <a:spcPts val="1680"/>
              </a:spcBef>
              <a:buChar char="•"/>
              <a:tabLst>
                <a:tab pos="4857115" algn="l"/>
              </a:tabLst>
            </a:pPr>
            <a:r>
              <a:rPr spc="-25" dirty="0"/>
              <a:t>Why </a:t>
            </a:r>
            <a:r>
              <a:rPr lang="en-US" spc="-5" dirty="0"/>
              <a:t>S</a:t>
            </a:r>
            <a:r>
              <a:rPr spc="-5" dirty="0" smtClean="0"/>
              <a:t>hould </a:t>
            </a:r>
            <a:r>
              <a:rPr lang="en-US" spc="-5" dirty="0"/>
              <a:t>L</a:t>
            </a:r>
            <a:r>
              <a:rPr lang="en-US" spc="-5" dirty="0" smtClean="0"/>
              <a:t>aw </a:t>
            </a:r>
            <a:r>
              <a:rPr lang="en-US" spc="-5" dirty="0"/>
              <a:t>F</a:t>
            </a:r>
            <a:r>
              <a:rPr lang="en-US" spc="-5" dirty="0" smtClean="0"/>
              <a:t>irms</a:t>
            </a:r>
            <a:r>
              <a:rPr spc="30" dirty="0" smtClean="0"/>
              <a:t> </a:t>
            </a:r>
            <a:r>
              <a:rPr lang="en-US" spc="-5" dirty="0"/>
              <a:t>C</a:t>
            </a:r>
            <a:r>
              <a:rPr spc="-5" dirty="0" smtClean="0"/>
              <a:t>are?</a:t>
            </a:r>
            <a:endParaRPr lang="en-US" spc="-5" dirty="0" smtClean="0"/>
          </a:p>
          <a:p>
            <a:pPr marL="4856480" indent="-314960">
              <a:lnSpc>
                <a:spcPct val="100000"/>
              </a:lnSpc>
              <a:spcBef>
                <a:spcPts val="1680"/>
              </a:spcBef>
              <a:buChar char="•"/>
              <a:tabLst>
                <a:tab pos="4857115" algn="l"/>
              </a:tabLst>
            </a:pPr>
            <a:r>
              <a:rPr lang="en-US" dirty="0"/>
              <a:t>Why are </a:t>
            </a:r>
            <a:r>
              <a:rPr lang="en-US" dirty="0" smtClean="0"/>
              <a:t>Law </a:t>
            </a:r>
            <a:r>
              <a:rPr lang="en-US" dirty="0"/>
              <a:t>F</a:t>
            </a:r>
            <a:r>
              <a:rPr lang="en-US" dirty="0" smtClean="0"/>
              <a:t>irms </a:t>
            </a:r>
            <a:r>
              <a:rPr lang="en-US" dirty="0"/>
              <a:t>T</a:t>
            </a:r>
            <a:r>
              <a:rPr lang="en-US" dirty="0" smtClean="0"/>
              <a:t>raditionally </a:t>
            </a:r>
            <a:r>
              <a:rPr lang="en-US" dirty="0"/>
              <a:t>A</a:t>
            </a:r>
            <a:r>
              <a:rPr lang="en-US" dirty="0" smtClean="0"/>
              <a:t>verse     to Innovation</a:t>
            </a:r>
            <a:r>
              <a:rPr lang="en-US" dirty="0"/>
              <a:t>? </a:t>
            </a:r>
            <a:endParaRPr spc="-5" dirty="0"/>
          </a:p>
          <a:p>
            <a:pPr marL="4856480" indent="-314960">
              <a:lnSpc>
                <a:spcPct val="100000"/>
              </a:lnSpc>
              <a:spcBef>
                <a:spcPts val="1680"/>
              </a:spcBef>
              <a:buChar char="•"/>
              <a:tabLst>
                <a:tab pos="4857115" algn="l"/>
              </a:tabLst>
            </a:pPr>
            <a:r>
              <a:rPr spc="-5" dirty="0"/>
              <a:t>Introduction to Design</a:t>
            </a:r>
            <a:r>
              <a:rPr spc="-25" dirty="0"/>
              <a:t> </a:t>
            </a:r>
            <a:r>
              <a:rPr dirty="0"/>
              <a:t>Thinking</a:t>
            </a:r>
          </a:p>
          <a:p>
            <a:pPr marL="4827905" marR="622935" indent="-286385">
              <a:lnSpc>
                <a:spcPct val="100000"/>
              </a:lnSpc>
              <a:spcBef>
                <a:spcPts val="1680"/>
              </a:spcBef>
              <a:buChar char="•"/>
              <a:tabLst>
                <a:tab pos="4828540" algn="l"/>
              </a:tabLst>
            </a:pPr>
            <a:r>
              <a:rPr spc="-5" dirty="0"/>
              <a:t>All That Jazz: </a:t>
            </a:r>
            <a:r>
              <a:rPr lang="en-US" spc="-5" dirty="0" smtClean="0"/>
              <a:t>Learning from </a:t>
            </a:r>
            <a:r>
              <a:rPr spc="-5" dirty="0" smtClean="0"/>
              <a:t>Improvisation</a:t>
            </a:r>
          </a:p>
          <a:p>
            <a:pPr marL="4856480" indent="-314960">
              <a:lnSpc>
                <a:spcPct val="100000"/>
              </a:lnSpc>
              <a:spcBef>
                <a:spcPts val="1680"/>
              </a:spcBef>
              <a:buChar char="•"/>
              <a:tabLst>
                <a:tab pos="4857115" algn="l"/>
              </a:tabLst>
            </a:pPr>
            <a:r>
              <a:rPr lang="en-US" spc="-5" dirty="0" smtClean="0"/>
              <a:t>Case Study: Putting it All Together</a:t>
            </a:r>
            <a:endParaRPr spc="-5" dirty="0"/>
          </a:p>
        </p:txBody>
      </p:sp>
      <p:sp>
        <p:nvSpPr>
          <p:cNvPr id="5" name="object 5"/>
          <p:cNvSpPr txBox="1"/>
          <p:nvPr/>
        </p:nvSpPr>
        <p:spPr>
          <a:xfrm>
            <a:off x="9376409" y="6601764"/>
            <a:ext cx="2341245" cy="171450"/>
          </a:xfrm>
          <a:prstGeom prst="rect">
            <a:avLst/>
          </a:prstGeom>
        </p:spPr>
        <p:txBody>
          <a:bodyPr vert="horz" wrap="square" lIns="0" tIns="0" rIns="0" bIns="0" rtlCol="0">
            <a:spAutoFit/>
          </a:bodyPr>
          <a:lstStyle/>
          <a:p>
            <a:pPr marL="12700">
              <a:lnSpc>
                <a:spcPct val="100000"/>
              </a:lnSpc>
            </a:pPr>
            <a:r>
              <a:rPr sz="1000" spc="-5" dirty="0">
                <a:latin typeface="Calibri"/>
                <a:cs typeface="Calibri"/>
              </a:rPr>
              <a:t>®Copyright </a:t>
            </a:r>
            <a:r>
              <a:rPr sz="1000" spc="-10" dirty="0">
                <a:latin typeface="Calibri"/>
                <a:cs typeface="Calibri"/>
              </a:rPr>
              <a:t>2016 </a:t>
            </a:r>
            <a:r>
              <a:rPr sz="1000" spc="-5" dirty="0">
                <a:latin typeface="Calibri"/>
                <a:cs typeface="Calibri"/>
              </a:rPr>
              <a:t>Right Chord Leadership </a:t>
            </a:r>
            <a:r>
              <a:rPr sz="1000" spc="70" dirty="0">
                <a:latin typeface="Calibri"/>
                <a:cs typeface="Calibri"/>
              </a:rPr>
              <a:t> </a:t>
            </a:r>
            <a:r>
              <a:rPr sz="1000" spc="-5" dirty="0">
                <a:latin typeface="Calibri"/>
                <a:cs typeface="Calibri"/>
              </a:rPr>
              <a:t>LLC</a:t>
            </a:r>
            <a:endParaRPr sz="1000">
              <a:latin typeface="Calibri"/>
              <a:cs typeface="Calibr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1092200"/>
            <a:ext cx="6096000" cy="1639491"/>
          </a:xfrm>
          <a:prstGeom prst="rect">
            <a:avLst/>
          </a:prstGeom>
          <a:solidFill>
            <a:schemeClr val="accent6">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10160" y="1193801"/>
            <a:ext cx="6096000" cy="1405641"/>
          </a:xfrm>
          <a:prstGeom prst="rect">
            <a:avLst/>
          </a:prstGeom>
        </p:spPr>
        <p:txBody>
          <a:bodyPr>
            <a:spAutoFit/>
          </a:bodyPr>
          <a:lstStyle/>
          <a:p>
            <a:pPr algn="ctr"/>
            <a:r>
              <a:rPr lang="en-US" sz="4267" b="1" dirty="0" smtClean="0">
                <a:solidFill>
                  <a:schemeClr val="bg1"/>
                </a:solidFill>
                <a:effectLst>
                  <a:outerShdw blurRad="38100" dist="38100" dir="2700000" algn="tl">
                    <a:srgbClr val="000000">
                      <a:alpha val="43137"/>
                    </a:srgbClr>
                  </a:outerShdw>
                </a:effectLst>
              </a:rPr>
              <a:t>“You </a:t>
            </a:r>
            <a:r>
              <a:rPr lang="en-US" sz="4267" b="1" dirty="0">
                <a:solidFill>
                  <a:schemeClr val="bg1"/>
                </a:solidFill>
                <a:effectLst>
                  <a:outerShdw blurRad="38100" dist="38100" dir="2700000" algn="tl">
                    <a:srgbClr val="000000">
                      <a:alpha val="43137"/>
                    </a:srgbClr>
                  </a:outerShdw>
                </a:effectLst>
              </a:rPr>
              <a:t>like painting?  </a:t>
            </a:r>
          </a:p>
          <a:p>
            <a:pPr algn="ctr"/>
            <a:r>
              <a:rPr lang="en-US" sz="4267" b="1" dirty="0">
                <a:solidFill>
                  <a:schemeClr val="bg1"/>
                </a:solidFill>
                <a:effectLst>
                  <a:outerShdw blurRad="38100" dist="38100" dir="2700000" algn="tl">
                    <a:srgbClr val="000000">
                      <a:alpha val="43137"/>
                    </a:srgbClr>
                  </a:outerShdw>
                </a:effectLst>
              </a:rPr>
              <a:t>Me too</a:t>
            </a:r>
            <a:r>
              <a:rPr lang="en-US" sz="4267" b="1" dirty="0" smtClean="0">
                <a:solidFill>
                  <a:schemeClr val="bg1"/>
                </a:solidFill>
                <a:effectLst>
                  <a:outerShdw blurRad="38100" dist="38100" dir="2700000" algn="tl">
                    <a:srgbClr val="000000">
                      <a:alpha val="43137"/>
                    </a:srgbClr>
                  </a:outerShdw>
                </a:effectLst>
              </a:rPr>
              <a:t>!”</a:t>
            </a:r>
            <a:endParaRPr lang="en-US" sz="4267" b="1" dirty="0">
              <a:solidFill>
                <a:schemeClr val="bg1"/>
              </a:solidFill>
              <a:effectLst>
                <a:outerShdw blurRad="38100" dist="38100" dir="2700000" algn="tl">
                  <a:srgbClr val="000000">
                    <a:alpha val="43137"/>
                  </a:srgbClr>
                </a:outerShdw>
              </a:effectLst>
            </a:endParaRPr>
          </a:p>
        </p:txBody>
      </p:sp>
      <p:cxnSp>
        <p:nvCxnSpPr>
          <p:cNvPr id="8" name="Straight Connector 7"/>
          <p:cNvCxnSpPr/>
          <p:nvPr/>
        </p:nvCxnSpPr>
        <p:spPr>
          <a:xfrm>
            <a:off x="4165600" y="2819400"/>
            <a:ext cx="3048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6757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7910"/>
          <a:stretch/>
        </p:blipFill>
        <p:spPr>
          <a:xfrm>
            <a:off x="0" y="-127000"/>
            <a:ext cx="12192000" cy="6985000"/>
          </a:xfrm>
          <a:prstGeom prst="rect">
            <a:avLst/>
          </a:prstGeom>
        </p:spPr>
      </p:pic>
      <p:sp>
        <p:nvSpPr>
          <p:cNvPr id="5" name="Rectangle 4"/>
          <p:cNvSpPr/>
          <p:nvPr/>
        </p:nvSpPr>
        <p:spPr>
          <a:xfrm>
            <a:off x="5892800" y="1295400"/>
            <a:ext cx="6299200" cy="1524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5994400" y="1421329"/>
            <a:ext cx="6096000" cy="1241237"/>
          </a:xfrm>
          <a:prstGeom prst="rect">
            <a:avLst/>
          </a:prstGeom>
        </p:spPr>
        <p:txBody>
          <a:bodyPr>
            <a:spAutoFit/>
          </a:bodyPr>
          <a:lstStyle/>
          <a:p>
            <a:pPr algn="ctr"/>
            <a:r>
              <a:rPr lang="en-US" sz="3733" b="1" dirty="0" smtClean="0">
                <a:solidFill>
                  <a:schemeClr val="bg1"/>
                </a:solidFill>
                <a:effectLst>
                  <a:outerShdw blurRad="38100" dist="38100" dir="2700000" algn="tl">
                    <a:srgbClr val="000000">
                      <a:alpha val="43137"/>
                    </a:srgbClr>
                  </a:outerShdw>
                </a:effectLst>
              </a:rPr>
              <a:t>“You </a:t>
            </a:r>
            <a:r>
              <a:rPr lang="en-US" sz="3733" b="1" dirty="0">
                <a:solidFill>
                  <a:schemeClr val="bg1"/>
                </a:solidFill>
                <a:effectLst>
                  <a:outerShdw blurRad="38100" dist="38100" dir="2700000" algn="tl">
                    <a:srgbClr val="000000">
                      <a:alpha val="43137"/>
                    </a:srgbClr>
                  </a:outerShdw>
                </a:effectLst>
              </a:rPr>
              <a:t>like </a:t>
            </a:r>
            <a:r>
              <a:rPr lang="en-US" sz="3733" b="1" dirty="0" smtClean="0">
                <a:solidFill>
                  <a:schemeClr val="bg1"/>
                </a:solidFill>
                <a:effectLst>
                  <a:outerShdw blurRad="38100" dist="38100" dir="2700000" algn="tl">
                    <a:srgbClr val="000000">
                      <a:alpha val="43137"/>
                    </a:srgbClr>
                  </a:outerShdw>
                </a:effectLst>
              </a:rPr>
              <a:t>single malt scotch?  </a:t>
            </a:r>
            <a:endParaRPr lang="en-US" sz="3733" b="1" dirty="0">
              <a:solidFill>
                <a:schemeClr val="bg1"/>
              </a:solidFill>
              <a:effectLst>
                <a:outerShdw blurRad="38100" dist="38100" dir="2700000" algn="tl">
                  <a:srgbClr val="000000">
                    <a:alpha val="43137"/>
                  </a:srgbClr>
                </a:outerShdw>
              </a:effectLst>
            </a:endParaRPr>
          </a:p>
          <a:p>
            <a:pPr algn="ctr"/>
            <a:r>
              <a:rPr lang="en-US" sz="3733" b="1" dirty="0">
                <a:solidFill>
                  <a:schemeClr val="bg1"/>
                </a:solidFill>
                <a:effectLst>
                  <a:outerShdw blurRad="38100" dist="38100" dir="2700000" algn="tl">
                    <a:srgbClr val="000000">
                      <a:alpha val="43137"/>
                    </a:srgbClr>
                  </a:outerShdw>
                </a:effectLst>
              </a:rPr>
              <a:t>Me too</a:t>
            </a:r>
            <a:r>
              <a:rPr lang="en-US" sz="3733" b="1" dirty="0" smtClean="0">
                <a:solidFill>
                  <a:schemeClr val="bg1"/>
                </a:solidFill>
                <a:effectLst>
                  <a:outerShdw blurRad="38100" dist="38100" dir="2700000" algn="tl">
                    <a:srgbClr val="000000">
                      <a:alpha val="43137"/>
                    </a:srgbClr>
                  </a:outerShdw>
                </a:effectLst>
              </a:rPr>
              <a:t>!”</a:t>
            </a:r>
            <a:endParaRPr lang="en-US" sz="3733" b="1" dirty="0">
              <a:solidFill>
                <a:schemeClr val="bg1"/>
              </a:solidFill>
              <a:effectLst>
                <a:outerShdw blurRad="38100" dist="38100" dir="2700000" algn="tl">
                  <a:srgbClr val="000000">
                    <a:alpha val="43137"/>
                  </a:srgbClr>
                </a:outerShdw>
              </a:effectLst>
            </a:endParaRPr>
          </a:p>
        </p:txBody>
      </p:sp>
      <p:cxnSp>
        <p:nvCxnSpPr>
          <p:cNvPr id="7" name="Straight Connector 6"/>
          <p:cNvCxnSpPr/>
          <p:nvPr/>
        </p:nvCxnSpPr>
        <p:spPr>
          <a:xfrm flipH="1">
            <a:off x="5791200" y="2514600"/>
            <a:ext cx="812800" cy="609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0796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1742" y="712834"/>
            <a:ext cx="10088517" cy="923330"/>
          </a:xfrm>
          <a:prstGeom prst="rect">
            <a:avLst/>
          </a:prstGeom>
          <a:noFill/>
        </p:spPr>
        <p:txBody>
          <a:bodyPr wrap="square" rtlCol="0">
            <a:spAutoFit/>
          </a:bodyPr>
          <a:lstStyle/>
          <a:p>
            <a:r>
              <a:rPr lang="en-US" sz="5400" dirty="0" smtClean="0">
                <a:solidFill>
                  <a:srgbClr val="002060"/>
                </a:solidFill>
                <a:latin typeface="Arial Black" panose="020B0A04020102020204" pitchFamily="34" charset="0"/>
              </a:rPr>
              <a:t>The “Al </a:t>
            </a:r>
            <a:r>
              <a:rPr lang="en-US" sz="5400" dirty="0" err="1" smtClean="0">
                <a:solidFill>
                  <a:srgbClr val="002060"/>
                </a:solidFill>
                <a:latin typeface="Arial Black" panose="020B0A04020102020204" pitchFamily="34" charset="0"/>
              </a:rPr>
              <a:t>Jarreau</a:t>
            </a:r>
            <a:r>
              <a:rPr lang="en-US" sz="5400" dirty="0" smtClean="0">
                <a:solidFill>
                  <a:srgbClr val="002060"/>
                </a:solidFill>
                <a:latin typeface="Arial Black" panose="020B0A04020102020204" pitchFamily="34" charset="0"/>
              </a:rPr>
              <a:t>” Principle</a:t>
            </a:r>
            <a:endParaRPr lang="en-US" sz="5400" dirty="0">
              <a:solidFill>
                <a:srgbClr val="002060"/>
              </a:solidFill>
              <a:latin typeface="Arial Black" panose="020B0A04020102020204" pitchFamily="34" charset="0"/>
            </a:endParaRPr>
          </a:p>
        </p:txBody>
      </p:sp>
      <p:sp>
        <p:nvSpPr>
          <p:cNvPr id="4" name="Rectangle 3"/>
          <p:cNvSpPr/>
          <p:nvPr/>
        </p:nvSpPr>
        <p:spPr>
          <a:xfrm>
            <a:off x="333079" y="2146485"/>
            <a:ext cx="6539061" cy="3662541"/>
          </a:xfrm>
          <a:prstGeom prst="rect">
            <a:avLst/>
          </a:prstGeom>
        </p:spPr>
        <p:txBody>
          <a:bodyPr wrap="square">
            <a:spAutoFit/>
          </a:bodyPr>
          <a:lstStyle/>
          <a:p>
            <a:r>
              <a:rPr lang="en-US" sz="2800" dirty="0" smtClean="0"/>
              <a:t>The late singer Al </a:t>
            </a:r>
            <a:r>
              <a:rPr lang="en-US" sz="2800" dirty="0" err="1" smtClean="0"/>
              <a:t>Jarreau</a:t>
            </a:r>
            <a:r>
              <a:rPr lang="en-US" sz="2800" dirty="0" smtClean="0"/>
              <a:t> prided himself on </a:t>
            </a:r>
            <a:r>
              <a:rPr lang="en-US" sz="2800" dirty="0"/>
              <a:t>his </a:t>
            </a:r>
            <a:r>
              <a:rPr lang="en-US" sz="3600" b="1" dirty="0">
                <a:solidFill>
                  <a:srgbClr val="002060"/>
                </a:solidFill>
                <a:latin typeface="Kristen ITC" panose="03050502040202030202" pitchFamily="66" charset="0"/>
              </a:rPr>
              <a:t>“jazz attitude,”</a:t>
            </a:r>
            <a:r>
              <a:rPr lang="en-US" sz="3600" dirty="0"/>
              <a:t> </a:t>
            </a:r>
            <a:r>
              <a:rPr lang="en-US" sz="2800" dirty="0"/>
              <a:t>which he defined as “the idea of being open to each and every moment as a chance to create something different</a:t>
            </a:r>
            <a:r>
              <a:rPr lang="en-US" sz="2800" dirty="0" smtClean="0"/>
              <a:t>.”</a:t>
            </a:r>
          </a:p>
          <a:p>
            <a:endParaRPr lang="en-US" sz="2800" dirty="0"/>
          </a:p>
          <a:p>
            <a:r>
              <a:rPr lang="en-US" sz="2800" dirty="0"/>
              <a:t>“I try to be </a:t>
            </a:r>
            <a:r>
              <a:rPr lang="en-US" sz="2800" dirty="0" smtClean="0"/>
              <a:t>receptive and </a:t>
            </a:r>
            <a:r>
              <a:rPr lang="en-US" sz="2800" dirty="0"/>
              <a:t>to be listening, and to not be afraid to try something new.”</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9910"/>
          <a:stretch/>
        </p:blipFill>
        <p:spPr>
          <a:xfrm>
            <a:off x="7461867" y="2432035"/>
            <a:ext cx="4151954" cy="296832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24400" y="6562726"/>
            <a:ext cx="2743200" cy="246221"/>
          </a:xfrm>
          <a:prstGeom prst="rect">
            <a:avLst/>
          </a:prstGeom>
          <a:noFill/>
        </p:spPr>
        <p:txBody>
          <a:bodyPr wrap="square" rtlCol="0">
            <a:spAutoFit/>
          </a:bodyPr>
          <a:lstStyle/>
          <a:p>
            <a:r>
              <a:rPr lang="en-US" sz="1000" dirty="0"/>
              <a:t>®Copyright </a:t>
            </a:r>
            <a:r>
              <a:rPr lang="en-US" sz="1000" dirty="0" smtClean="0"/>
              <a:t>2018 Right </a:t>
            </a:r>
            <a:r>
              <a:rPr lang="en-US" sz="1000" dirty="0"/>
              <a:t>Chord Leadership </a:t>
            </a:r>
            <a:r>
              <a:rPr lang="en-US" sz="1000" dirty="0" smtClean="0"/>
              <a:t> LLC</a:t>
            </a:r>
            <a:endParaRPr lang="en-US" sz="1000" dirty="0"/>
          </a:p>
        </p:txBody>
      </p:sp>
      <p:pic>
        <p:nvPicPr>
          <p:cNvPr id="2" name="Al Jarreau - Were In This Love Together (Official Video)">
            <a:hlinkClick r:id="" action="ppaction://media"/>
          </p:cNvPr>
          <p:cNvPicPr>
            <a:picLocks noChangeAspect="1"/>
          </p:cNvPicPr>
          <p:nvPr>
            <a:audioFile r:link="rId1"/>
            <p:extLst>
              <p:ext uri="{DAA4B4D4-6D71-4841-9C94-3DE7FCFB9230}">
                <p14:media xmlns:p14="http://schemas.microsoft.com/office/powerpoint/2010/main" r:embed="rId2">
                  <p14:trim st="37200" end="166568.375"/>
                  <p14:fade out="10000"/>
                </p14:media>
              </p:ext>
            </p:extLst>
          </p:nvPr>
        </p:nvPicPr>
        <p:blipFill>
          <a:blip r:embed="rId5"/>
          <a:stretch>
            <a:fillRect/>
          </a:stretch>
        </p:blipFill>
        <p:spPr>
          <a:xfrm>
            <a:off x="11080655" y="6355976"/>
            <a:ext cx="206750" cy="206750"/>
          </a:xfrm>
          <a:prstGeom prst="rect">
            <a:avLst/>
          </a:prstGeom>
        </p:spPr>
      </p:pic>
    </p:spTree>
    <p:extLst>
      <p:ext uri="{BB962C8B-B14F-4D97-AF65-F5344CB8AC3E}">
        <p14:creationId xmlns:p14="http://schemas.microsoft.com/office/powerpoint/2010/main" val="24221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75056" y="3968877"/>
            <a:ext cx="2209800" cy="280644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827" t="2404" r="16827" b="2404"/>
          <a:stretch/>
        </p:blipFill>
        <p:spPr>
          <a:xfrm>
            <a:off x="813220" y="76200"/>
            <a:ext cx="7111580" cy="6589310"/>
          </a:xfrm>
          <a:prstGeom prst="rect">
            <a:avLst/>
          </a:prstGeom>
        </p:spPr>
      </p:pic>
      <p:sp>
        <p:nvSpPr>
          <p:cNvPr id="2" name="TextBox 1"/>
          <p:cNvSpPr txBox="1"/>
          <p:nvPr/>
        </p:nvSpPr>
        <p:spPr>
          <a:xfrm rot="20712599">
            <a:off x="1656397" y="2965525"/>
            <a:ext cx="2057400" cy="2431435"/>
          </a:xfrm>
          <a:prstGeom prst="rect">
            <a:avLst/>
          </a:prstGeom>
          <a:noFill/>
        </p:spPr>
        <p:txBody>
          <a:bodyPr wrap="square" rtlCol="0">
            <a:spAutoFit/>
          </a:bodyPr>
          <a:lstStyle/>
          <a:p>
            <a:pPr algn="ctr"/>
            <a:r>
              <a:rPr lang="en-US" sz="3600" b="1" dirty="0" smtClean="0">
                <a:ln>
                  <a:solidFill>
                    <a:schemeClr val="tx1"/>
                  </a:solidFill>
                </a:ln>
                <a:solidFill>
                  <a:srgbClr val="C00000"/>
                </a:solidFill>
                <a:effectLst>
                  <a:outerShdw blurRad="38100" dist="38100" dir="2700000" algn="tl">
                    <a:srgbClr val="000000">
                      <a:alpha val="43137"/>
                    </a:srgbClr>
                  </a:outerShdw>
                </a:effectLst>
              </a:rPr>
              <a:t>“Killer phrases” kill ideas</a:t>
            </a:r>
            <a:r>
              <a:rPr lang="en-US" sz="3600" b="1" dirty="0" smtClean="0">
                <a:ln>
                  <a:solidFill>
                    <a:schemeClr val="tx1"/>
                  </a:solidFill>
                </a:ln>
                <a:effectLst>
                  <a:outerShdw blurRad="38100" dist="38100" dir="2700000" algn="tl">
                    <a:srgbClr val="000000">
                      <a:alpha val="43137"/>
                    </a:srgbClr>
                  </a:outerShdw>
                </a:effectLst>
              </a:rPr>
              <a:t> </a:t>
            </a:r>
            <a:r>
              <a:rPr lang="en-US" sz="4400" b="1" i="1" dirty="0" smtClean="0">
                <a:ln>
                  <a:solidFill>
                    <a:schemeClr val="tx1"/>
                  </a:solidFill>
                </a:ln>
                <a:solidFill>
                  <a:srgbClr val="C00000"/>
                </a:solidFill>
                <a:effectLst>
                  <a:outerShdw blurRad="38100" dist="38100" dir="2700000" algn="tl">
                    <a:srgbClr val="000000">
                      <a:alpha val="43137"/>
                    </a:srgbClr>
                  </a:outerShdw>
                </a:effectLst>
                <a:latin typeface="Road Rage" pitchFamily="50" charset="0"/>
              </a:rPr>
              <a:t>dead.</a:t>
            </a:r>
            <a:endParaRPr lang="en-US" sz="4400" b="1" i="1" dirty="0">
              <a:ln>
                <a:solidFill>
                  <a:schemeClr val="tx1"/>
                </a:solidFill>
              </a:ln>
              <a:solidFill>
                <a:srgbClr val="C00000"/>
              </a:solidFill>
              <a:effectLst>
                <a:outerShdw blurRad="38100" dist="38100" dir="2700000" algn="tl">
                  <a:srgbClr val="000000">
                    <a:alpha val="43137"/>
                  </a:srgbClr>
                </a:outerShdw>
              </a:effectLst>
              <a:latin typeface="Road Rage" pitchFamily="50"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7294">
            <a:off x="2668545" y="5339662"/>
            <a:ext cx="884403" cy="884403"/>
          </a:xfrm>
          <a:prstGeom prst="rect">
            <a:avLst/>
          </a:prstGeom>
        </p:spPr>
      </p:pic>
      <p:grpSp>
        <p:nvGrpSpPr>
          <p:cNvPr id="6" name="Group 5"/>
          <p:cNvGrpSpPr/>
          <p:nvPr/>
        </p:nvGrpSpPr>
        <p:grpSpPr>
          <a:xfrm>
            <a:off x="7659902" y="2817369"/>
            <a:ext cx="3238728" cy="3714670"/>
            <a:chOff x="7659902" y="2817369"/>
            <a:chExt cx="3238728" cy="371467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9902" y="2817369"/>
              <a:ext cx="3238728" cy="3714670"/>
            </a:xfrm>
            <a:prstGeom prst="rect">
              <a:avLst/>
            </a:prstGeom>
          </p:spPr>
        </p:pic>
        <p:sp>
          <p:nvSpPr>
            <p:cNvPr id="5" name="TextBox 4"/>
            <p:cNvSpPr txBox="1"/>
            <p:nvPr/>
          </p:nvSpPr>
          <p:spPr>
            <a:xfrm>
              <a:off x="8291970" y="4181242"/>
              <a:ext cx="1600200" cy="2031325"/>
            </a:xfrm>
            <a:prstGeom prst="rect">
              <a:avLst/>
            </a:prstGeom>
            <a:noFill/>
          </p:spPr>
          <p:txBody>
            <a:bodyPr wrap="square" rtlCol="0">
              <a:spAutoFit/>
            </a:bodyPr>
            <a:lstStyle/>
            <a:p>
              <a:pPr algn="ctr"/>
              <a:r>
                <a:rPr lang="en-US" b="1" dirty="0" smtClean="0"/>
                <a:t>Motivation</a:t>
              </a:r>
            </a:p>
            <a:p>
              <a:pPr algn="ctr"/>
              <a:r>
                <a:rPr lang="en-US" b="1" dirty="0" smtClean="0"/>
                <a:t>Morale</a:t>
              </a:r>
            </a:p>
            <a:p>
              <a:pPr algn="ctr"/>
              <a:r>
                <a:rPr lang="en-US" b="1" dirty="0" smtClean="0"/>
                <a:t>Trust</a:t>
              </a:r>
            </a:p>
            <a:p>
              <a:pPr algn="ctr"/>
              <a:r>
                <a:rPr lang="en-US" b="1" dirty="0" smtClean="0"/>
                <a:t>Engagement</a:t>
              </a:r>
            </a:p>
            <a:p>
              <a:pPr algn="ctr"/>
              <a:r>
                <a:rPr lang="en-US" b="1" dirty="0" smtClean="0"/>
                <a:t>Energy</a:t>
              </a:r>
            </a:p>
            <a:p>
              <a:pPr algn="ctr"/>
              <a:r>
                <a:rPr lang="en-US" b="1" dirty="0" smtClean="0"/>
                <a:t>Enthusiasm</a:t>
              </a:r>
            </a:p>
            <a:p>
              <a:pPr algn="ctr"/>
              <a:r>
                <a:rPr lang="en-US" b="1" dirty="0" smtClean="0"/>
                <a:t>Joy</a:t>
              </a:r>
              <a:endParaRPr lang="en-US" b="1" dirty="0"/>
            </a:p>
          </p:txBody>
        </p:sp>
      </p:grpSp>
      <p:sp>
        <p:nvSpPr>
          <p:cNvPr id="12" name="TextBox 11"/>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3608705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9224009" y="6592316"/>
            <a:ext cx="2341245" cy="171450"/>
          </a:xfrm>
          <a:prstGeom prst="rect">
            <a:avLst/>
          </a:prstGeom>
        </p:spPr>
        <p:txBody>
          <a:bodyPr vert="horz" wrap="square" lIns="0" tIns="0" rIns="0" bIns="0" rtlCol="0">
            <a:spAutoFit/>
          </a:bodyPr>
          <a:lstStyle/>
          <a:p>
            <a:pPr marL="12700">
              <a:lnSpc>
                <a:spcPct val="100000"/>
              </a:lnSpc>
            </a:pPr>
            <a:r>
              <a:rPr sz="1000" spc="-5" dirty="0">
                <a:latin typeface="Calibri"/>
                <a:cs typeface="Calibri"/>
              </a:rPr>
              <a:t>®Copyright </a:t>
            </a:r>
            <a:r>
              <a:rPr sz="1000" spc="-10" dirty="0">
                <a:latin typeface="Calibri"/>
                <a:cs typeface="Calibri"/>
              </a:rPr>
              <a:t>2016 </a:t>
            </a:r>
            <a:r>
              <a:rPr sz="1000" spc="-5" dirty="0">
                <a:latin typeface="Calibri"/>
                <a:cs typeface="Calibri"/>
              </a:rPr>
              <a:t>Right Chord Leadership </a:t>
            </a:r>
            <a:r>
              <a:rPr sz="1000" spc="70" dirty="0">
                <a:latin typeface="Calibri"/>
                <a:cs typeface="Calibri"/>
              </a:rPr>
              <a:t> </a:t>
            </a:r>
            <a:r>
              <a:rPr sz="1000" spc="-5" dirty="0">
                <a:latin typeface="Calibri"/>
                <a:cs typeface="Calibri"/>
              </a:rPr>
              <a:t>LLC</a:t>
            </a:r>
            <a:endParaRPr sz="1000">
              <a:latin typeface="Calibri"/>
              <a:cs typeface="Calibri"/>
            </a:endParaRPr>
          </a:p>
        </p:txBody>
      </p:sp>
      <p:sp>
        <p:nvSpPr>
          <p:cNvPr id="8" name="Rectangle 7"/>
          <p:cNvSpPr/>
          <p:nvPr/>
        </p:nvSpPr>
        <p:spPr>
          <a:xfrm>
            <a:off x="304800" y="990600"/>
            <a:ext cx="11582400" cy="4832092"/>
          </a:xfrm>
          <a:prstGeom prst="rect">
            <a:avLst/>
          </a:prstGeom>
        </p:spPr>
        <p:txBody>
          <a:bodyPr wrap="square">
            <a:spAutoFit/>
          </a:bodyPr>
          <a:lstStyle/>
          <a:p>
            <a:pPr marL="12700">
              <a:lnSpc>
                <a:spcPct val="100000"/>
              </a:lnSpc>
            </a:pPr>
            <a:r>
              <a:rPr lang="en-US" sz="2800" b="1" spc="-5" dirty="0">
                <a:solidFill>
                  <a:srgbClr val="00BE00"/>
                </a:solidFill>
                <a:latin typeface="Arial" panose="020B0604020202020204" pitchFamily="34" charset="0"/>
                <a:cs typeface="Arial" panose="020B0604020202020204" pitchFamily="34" charset="0"/>
              </a:rPr>
              <a:t>“Who the $#@! </a:t>
            </a:r>
            <a:r>
              <a:rPr lang="en-US" sz="2800" b="1" dirty="0">
                <a:solidFill>
                  <a:srgbClr val="00BE00"/>
                </a:solidFill>
                <a:latin typeface="Arial" panose="020B0604020202020204" pitchFamily="34" charset="0"/>
                <a:cs typeface="Arial" panose="020B0604020202020204" pitchFamily="34" charset="0"/>
              </a:rPr>
              <a:t>wants </a:t>
            </a:r>
            <a:r>
              <a:rPr lang="en-US" sz="2800" b="1" spc="-10" dirty="0">
                <a:solidFill>
                  <a:srgbClr val="00BE00"/>
                </a:solidFill>
                <a:latin typeface="Arial" panose="020B0604020202020204" pitchFamily="34" charset="0"/>
                <a:cs typeface="Arial" panose="020B0604020202020204" pitchFamily="34" charset="0"/>
              </a:rPr>
              <a:t>to </a:t>
            </a:r>
            <a:r>
              <a:rPr lang="en-US" sz="2800" b="1" spc="-5" dirty="0">
                <a:solidFill>
                  <a:srgbClr val="00BE00"/>
                </a:solidFill>
                <a:latin typeface="Arial" panose="020B0604020202020204" pitchFamily="34" charset="0"/>
                <a:cs typeface="Arial" panose="020B0604020202020204" pitchFamily="34" charset="0"/>
              </a:rPr>
              <a:t>hear actors</a:t>
            </a:r>
            <a:r>
              <a:rPr lang="en-US" sz="2800" b="1" spc="50" dirty="0">
                <a:solidFill>
                  <a:srgbClr val="00BE00"/>
                </a:solidFill>
                <a:latin typeface="Arial" panose="020B0604020202020204" pitchFamily="34" charset="0"/>
                <a:cs typeface="Arial" panose="020B0604020202020204" pitchFamily="34" charset="0"/>
              </a:rPr>
              <a:t> </a:t>
            </a:r>
            <a:r>
              <a:rPr lang="en-US" sz="2800" b="1" spc="-5" dirty="0">
                <a:solidFill>
                  <a:srgbClr val="00BE00"/>
                </a:solidFill>
                <a:latin typeface="Arial" panose="020B0604020202020204" pitchFamily="34" charset="0"/>
                <a:cs typeface="Arial" panose="020B0604020202020204" pitchFamily="34" charset="0"/>
              </a:rPr>
              <a:t>talk</a:t>
            </a:r>
            <a:r>
              <a:rPr lang="en-US" sz="2800" b="1" spc="-5" dirty="0" smtClean="0">
                <a:solidFill>
                  <a:srgbClr val="00BE00"/>
                </a:solidFill>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a:p>
            <a:pPr marL="12700" algn="r">
              <a:lnSpc>
                <a:spcPct val="100000"/>
              </a:lnSpc>
            </a:pPr>
            <a:r>
              <a:rPr lang="en-US" sz="1400" b="1" spc="-5" dirty="0" smtClean="0">
                <a:latin typeface="Arial" panose="020B0604020202020204" pitchFamily="34" charset="0"/>
                <a:cs typeface="Arial" panose="020B0604020202020204" pitchFamily="34" charset="0"/>
              </a:rPr>
              <a:t>- Harry </a:t>
            </a:r>
            <a:r>
              <a:rPr lang="en-US" sz="1400" b="1" spc="5" dirty="0">
                <a:latin typeface="Arial" panose="020B0604020202020204" pitchFamily="34" charset="0"/>
                <a:cs typeface="Arial" panose="020B0604020202020204" pitchFamily="34" charset="0"/>
              </a:rPr>
              <a:t>M. </a:t>
            </a:r>
            <a:r>
              <a:rPr lang="en-US" sz="1400" b="1" spc="-10" dirty="0">
                <a:latin typeface="Arial" panose="020B0604020202020204" pitchFamily="34" charset="0"/>
                <a:cs typeface="Arial" panose="020B0604020202020204" pitchFamily="34" charset="0"/>
              </a:rPr>
              <a:t>Warner </a:t>
            </a:r>
            <a:r>
              <a:rPr lang="en-US" sz="1400" b="1" dirty="0">
                <a:latin typeface="Arial" panose="020B0604020202020204" pitchFamily="34" charset="0"/>
                <a:cs typeface="Arial" panose="020B0604020202020204" pitchFamily="34" charset="0"/>
              </a:rPr>
              <a:t>- </a:t>
            </a:r>
            <a:r>
              <a:rPr lang="en-US" sz="1400" b="1" spc="-10" dirty="0">
                <a:latin typeface="Arial" panose="020B0604020202020204" pitchFamily="34" charset="0"/>
                <a:cs typeface="Arial" panose="020B0604020202020204" pitchFamily="34" charset="0"/>
              </a:rPr>
              <a:t>Warner </a:t>
            </a:r>
            <a:r>
              <a:rPr lang="en-US" sz="1400" b="1" spc="-5" dirty="0">
                <a:latin typeface="Arial" panose="020B0604020202020204" pitchFamily="34" charset="0"/>
                <a:cs typeface="Arial" panose="020B0604020202020204" pitchFamily="34" charset="0"/>
              </a:rPr>
              <a:t>Brothers </a:t>
            </a:r>
            <a:r>
              <a:rPr lang="en-US" sz="1400" b="1" dirty="0">
                <a:latin typeface="Arial" panose="020B0604020202020204" pitchFamily="34" charset="0"/>
                <a:cs typeface="Arial" panose="020B0604020202020204" pitchFamily="34" charset="0"/>
              </a:rPr>
              <a:t>Pictures, c.</a:t>
            </a:r>
            <a:r>
              <a:rPr lang="en-US" sz="1400" b="1" spc="-13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1927</a:t>
            </a:r>
            <a:endParaRPr lang="en-US" sz="1400" dirty="0">
              <a:latin typeface="Arial" panose="020B0604020202020204" pitchFamily="34" charset="0"/>
              <a:cs typeface="Arial" panose="020B0604020202020204" pitchFamily="34" charset="0"/>
            </a:endParaRPr>
          </a:p>
          <a:p>
            <a:pPr>
              <a:lnSpc>
                <a:spcPct val="100000"/>
              </a:lnSpc>
              <a:spcBef>
                <a:spcPts val="40"/>
              </a:spcBef>
            </a:pPr>
            <a:endParaRPr lang="en-US" sz="2400" dirty="0">
              <a:latin typeface="Arial" panose="020B0604020202020204" pitchFamily="34" charset="0"/>
              <a:cs typeface="Arial" panose="020B0604020202020204" pitchFamily="34" charset="0"/>
            </a:endParaRPr>
          </a:p>
          <a:p>
            <a:pPr marL="12700">
              <a:lnSpc>
                <a:spcPct val="100000"/>
              </a:lnSpc>
            </a:pPr>
            <a:endParaRPr lang="en-US" sz="2400" dirty="0">
              <a:latin typeface="Arial" panose="020B0604020202020204" pitchFamily="34" charset="0"/>
              <a:cs typeface="Arial" panose="020B0604020202020204" pitchFamily="34" charset="0"/>
            </a:endParaRPr>
          </a:p>
          <a:p>
            <a:pPr marL="12700">
              <a:lnSpc>
                <a:spcPct val="100000"/>
              </a:lnSpc>
            </a:pPr>
            <a:r>
              <a:rPr lang="en-US" sz="2800" b="1" spc="-5" dirty="0">
                <a:solidFill>
                  <a:srgbClr val="5B9BD4"/>
                </a:solidFill>
                <a:latin typeface="Arial" panose="020B0604020202020204" pitchFamily="34" charset="0"/>
                <a:cs typeface="Arial" panose="020B0604020202020204" pitchFamily="34" charset="0"/>
              </a:rPr>
              <a:t>“</a:t>
            </a:r>
            <a:r>
              <a:rPr lang="en-US" sz="2800" b="1" spc="-20" dirty="0">
                <a:solidFill>
                  <a:srgbClr val="5B9BD4"/>
                </a:solidFill>
                <a:latin typeface="Arial" panose="020B0604020202020204" pitchFamily="34" charset="0"/>
                <a:cs typeface="Arial" panose="020B0604020202020204" pitchFamily="34" charset="0"/>
              </a:rPr>
              <a:t>We </a:t>
            </a:r>
            <a:r>
              <a:rPr lang="en-US" sz="2800" b="1" spc="-5" dirty="0">
                <a:solidFill>
                  <a:srgbClr val="5B9BD4"/>
                </a:solidFill>
                <a:latin typeface="Arial" panose="020B0604020202020204" pitchFamily="34" charset="0"/>
                <a:cs typeface="Arial" panose="020B0604020202020204" pitchFamily="34" charset="0"/>
              </a:rPr>
              <a:t>don’t like their sound and guitar music is on the </a:t>
            </a:r>
            <a:r>
              <a:rPr lang="en-US" sz="2800" b="1" spc="5" dirty="0">
                <a:solidFill>
                  <a:srgbClr val="5B9BD4"/>
                </a:solidFill>
                <a:latin typeface="Arial" panose="020B0604020202020204" pitchFamily="34" charset="0"/>
                <a:cs typeface="Arial" panose="020B0604020202020204" pitchFamily="34" charset="0"/>
              </a:rPr>
              <a:t>way</a:t>
            </a:r>
            <a:r>
              <a:rPr lang="en-US" sz="2800" b="1" spc="229" dirty="0">
                <a:solidFill>
                  <a:srgbClr val="5B9BD4"/>
                </a:solidFill>
                <a:latin typeface="Arial" panose="020B0604020202020204" pitchFamily="34" charset="0"/>
                <a:cs typeface="Arial" panose="020B0604020202020204" pitchFamily="34" charset="0"/>
              </a:rPr>
              <a:t> </a:t>
            </a:r>
            <a:r>
              <a:rPr lang="en-US" sz="2800" b="1" spc="-5" dirty="0">
                <a:solidFill>
                  <a:srgbClr val="5B9BD4"/>
                </a:solidFill>
                <a:latin typeface="Arial" panose="020B0604020202020204" pitchFamily="34" charset="0"/>
                <a:cs typeface="Arial" panose="020B0604020202020204" pitchFamily="34" charset="0"/>
              </a:rPr>
              <a:t>out</a:t>
            </a:r>
            <a:r>
              <a:rPr lang="en-US" sz="2800" b="1" spc="-5" dirty="0" smtClean="0">
                <a:solidFill>
                  <a:srgbClr val="5B9BD4"/>
                </a:solidFill>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a:p>
            <a:pPr marL="12700" algn="r">
              <a:lnSpc>
                <a:spcPct val="100000"/>
              </a:lnSpc>
            </a:pPr>
            <a:r>
              <a:rPr lang="en-US" sz="1400" b="1" spc="-10" dirty="0" smtClean="0">
                <a:latin typeface="Arial" panose="020B0604020202020204" pitchFamily="34" charset="0"/>
                <a:cs typeface="Arial" panose="020B0604020202020204" pitchFamily="34" charset="0"/>
              </a:rPr>
              <a:t>- Decca </a:t>
            </a:r>
            <a:r>
              <a:rPr lang="en-US" sz="1400" b="1" spc="-10" dirty="0">
                <a:latin typeface="Arial" panose="020B0604020202020204" pitchFamily="34" charset="0"/>
                <a:cs typeface="Arial" panose="020B0604020202020204" pitchFamily="34" charset="0"/>
              </a:rPr>
              <a:t>Recording Company executive turning down the Beatles in 1962</a:t>
            </a:r>
          </a:p>
          <a:p>
            <a:pPr marL="12700">
              <a:lnSpc>
                <a:spcPct val="100000"/>
              </a:lnSpc>
            </a:pPr>
            <a:endParaRPr lang="en-US" sz="4400" dirty="0">
              <a:latin typeface="Arial" panose="020B0604020202020204" pitchFamily="34" charset="0"/>
              <a:cs typeface="Arial" panose="020B0604020202020204" pitchFamily="34" charset="0"/>
            </a:endParaRPr>
          </a:p>
          <a:p>
            <a:pPr marL="12700">
              <a:lnSpc>
                <a:spcPct val="100000"/>
              </a:lnSpc>
            </a:pPr>
            <a:r>
              <a:rPr lang="en-US" sz="2800" b="1" spc="-5" dirty="0">
                <a:solidFill>
                  <a:schemeClr val="accent6">
                    <a:lumMod val="50000"/>
                  </a:schemeClr>
                </a:solidFill>
                <a:latin typeface="Arial" panose="020B0604020202020204" pitchFamily="34" charset="0"/>
                <a:cs typeface="Arial" panose="020B0604020202020204" pitchFamily="34" charset="0"/>
              </a:rPr>
              <a:t>“There is no reason anyone would want a computer in their home</a:t>
            </a:r>
            <a:r>
              <a:rPr lang="en-US" sz="2800" b="1" spc="-5" dirty="0" smtClean="0">
                <a:solidFill>
                  <a:schemeClr val="accent6">
                    <a:lumMod val="50000"/>
                  </a:schemeClr>
                </a:solidFill>
                <a:latin typeface="Arial" panose="020B0604020202020204" pitchFamily="34" charset="0"/>
                <a:cs typeface="Arial" panose="020B0604020202020204" pitchFamily="34" charset="0"/>
              </a:rPr>
              <a:t>.”</a:t>
            </a:r>
            <a:endParaRPr lang="en-US" sz="2800" b="1" spc="-5" dirty="0">
              <a:solidFill>
                <a:schemeClr val="accent6">
                  <a:lumMod val="50000"/>
                </a:schemeClr>
              </a:solidFill>
              <a:latin typeface="Arial" panose="020B0604020202020204" pitchFamily="34" charset="0"/>
              <a:cs typeface="Arial" panose="020B0604020202020204" pitchFamily="34" charset="0"/>
            </a:endParaRPr>
          </a:p>
          <a:p>
            <a:pPr marL="12700" algn="r">
              <a:lnSpc>
                <a:spcPct val="100000"/>
              </a:lnSpc>
            </a:pPr>
            <a:r>
              <a:rPr lang="en-US" sz="1400" b="1" spc="-10" dirty="0" smtClean="0">
                <a:latin typeface="Arial" panose="020B0604020202020204" pitchFamily="34" charset="0"/>
                <a:cs typeface="Arial" panose="020B0604020202020204" pitchFamily="34" charset="0"/>
              </a:rPr>
              <a:t>- Ken </a:t>
            </a:r>
            <a:r>
              <a:rPr lang="en-US" sz="1400" b="1" spc="-10" dirty="0">
                <a:latin typeface="Arial" panose="020B0604020202020204" pitchFamily="34" charset="0"/>
                <a:cs typeface="Arial" panose="020B0604020202020204" pitchFamily="34" charset="0"/>
              </a:rPr>
              <a:t>Olson, president, chairman and founder of Digital Equipment Corp., 1977</a:t>
            </a:r>
          </a:p>
          <a:p>
            <a:pPr marL="12700">
              <a:lnSpc>
                <a:spcPct val="100000"/>
              </a:lnSpc>
              <a:spcBef>
                <a:spcPts val="5"/>
              </a:spcBef>
            </a:pPr>
            <a:endParaRPr lang="en-US" sz="4800" dirty="0">
              <a:latin typeface="Arial" panose="020B0604020202020204" pitchFamily="34" charset="0"/>
              <a:cs typeface="Arial" panose="020B0604020202020204" pitchFamily="34" charset="0"/>
            </a:endParaRPr>
          </a:p>
          <a:p>
            <a:pPr marL="12700">
              <a:lnSpc>
                <a:spcPct val="100000"/>
              </a:lnSpc>
              <a:spcBef>
                <a:spcPts val="5"/>
              </a:spcBef>
            </a:pPr>
            <a:r>
              <a:rPr lang="en-US" sz="2800" b="1" spc="-5" dirty="0">
                <a:solidFill>
                  <a:schemeClr val="tx1">
                    <a:lumMod val="65000"/>
                    <a:lumOff val="35000"/>
                  </a:schemeClr>
                </a:solidFill>
                <a:latin typeface="Arial" panose="020B0604020202020204" pitchFamily="34" charset="0"/>
                <a:cs typeface="Arial" panose="020B0604020202020204" pitchFamily="34" charset="0"/>
              </a:rPr>
              <a:t>“There will never be a bigger plane built.”</a:t>
            </a:r>
          </a:p>
          <a:p>
            <a:pPr marL="12700" algn="r">
              <a:spcBef>
                <a:spcPts val="5"/>
              </a:spcBef>
            </a:pPr>
            <a:r>
              <a:rPr lang="en-US" sz="1400" b="1" spc="-10" dirty="0" smtClean="0">
                <a:latin typeface="Arial" panose="020B0604020202020204" pitchFamily="34" charset="0"/>
                <a:cs typeface="Arial" panose="020B0604020202020204" pitchFamily="34" charset="0"/>
              </a:rPr>
              <a:t>- A </a:t>
            </a:r>
            <a:r>
              <a:rPr lang="en-US" sz="1400" b="1" spc="-10" dirty="0">
                <a:latin typeface="Arial" panose="020B0604020202020204" pitchFamily="34" charset="0"/>
                <a:cs typeface="Arial" panose="020B0604020202020204" pitchFamily="34" charset="0"/>
              </a:rPr>
              <a:t>Boeing engineer, after the first flight of the 247, a twin engine plane that holds ten people</a:t>
            </a:r>
          </a:p>
        </p:txBody>
      </p:sp>
    </p:spTree>
    <p:extLst>
      <p:ext uri="{BB962C8B-B14F-4D97-AF65-F5344CB8AC3E}">
        <p14:creationId xmlns:p14="http://schemas.microsoft.com/office/powerpoint/2010/main" val="1484063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9224009" y="6592316"/>
            <a:ext cx="2341245" cy="171450"/>
          </a:xfrm>
          <a:prstGeom prst="rect">
            <a:avLst/>
          </a:prstGeom>
        </p:spPr>
        <p:txBody>
          <a:bodyPr vert="horz" wrap="square" lIns="0" tIns="0" rIns="0" bIns="0" rtlCol="0">
            <a:spAutoFit/>
          </a:bodyPr>
          <a:lstStyle/>
          <a:p>
            <a:pPr marL="12700">
              <a:lnSpc>
                <a:spcPct val="100000"/>
              </a:lnSpc>
            </a:pPr>
            <a:r>
              <a:rPr sz="1000" spc="-5" dirty="0">
                <a:latin typeface="Calibri"/>
                <a:cs typeface="Calibri"/>
              </a:rPr>
              <a:t>®Copyright </a:t>
            </a:r>
            <a:r>
              <a:rPr sz="1000" spc="-10" dirty="0">
                <a:latin typeface="Calibri"/>
                <a:cs typeface="Calibri"/>
              </a:rPr>
              <a:t>2016 </a:t>
            </a:r>
            <a:r>
              <a:rPr sz="1000" spc="-5" dirty="0">
                <a:latin typeface="Calibri"/>
                <a:cs typeface="Calibri"/>
              </a:rPr>
              <a:t>Right Chord Leadership </a:t>
            </a:r>
            <a:r>
              <a:rPr sz="1000" spc="70" dirty="0">
                <a:latin typeface="Calibri"/>
                <a:cs typeface="Calibri"/>
              </a:rPr>
              <a:t> </a:t>
            </a:r>
            <a:r>
              <a:rPr sz="1000" spc="-5" dirty="0">
                <a:latin typeface="Calibri"/>
                <a:cs typeface="Calibri"/>
              </a:rPr>
              <a:t>LLC</a:t>
            </a:r>
            <a:endParaRPr sz="1000">
              <a:latin typeface="Calibri"/>
              <a:cs typeface="Calibri"/>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09600"/>
            <a:ext cx="4445000" cy="570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061" y="1676400"/>
            <a:ext cx="5423193" cy="3613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657886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6554" y="288406"/>
            <a:ext cx="10698892" cy="601812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6174558" y="2031475"/>
            <a:ext cx="3472599"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entury Gothic"/>
                <a:cs typeface="Century Gothic"/>
              </a:rPr>
              <a:t>“It’s not in the</a:t>
            </a:r>
            <a:r>
              <a:rPr lang="en-US" sz="2400" b="1" spc="-60" dirty="0">
                <a:solidFill>
                  <a:srgbClr val="C00000"/>
                </a:solidFill>
                <a:latin typeface="Century Gothic"/>
                <a:cs typeface="Century Gothic"/>
              </a:rPr>
              <a:t> </a:t>
            </a:r>
            <a:r>
              <a:rPr lang="en-US" sz="2400" b="1" spc="-5" dirty="0">
                <a:solidFill>
                  <a:srgbClr val="C00000"/>
                </a:solidFill>
                <a:latin typeface="Century Gothic"/>
                <a:cs typeface="Century Gothic"/>
              </a:rPr>
              <a:t>budget.”</a:t>
            </a:r>
            <a:endParaRPr lang="en-US" sz="2400" dirty="0">
              <a:solidFill>
                <a:srgbClr val="C00000"/>
              </a:solidFill>
            </a:endParaRPr>
          </a:p>
        </p:txBody>
      </p:sp>
      <p:sp>
        <p:nvSpPr>
          <p:cNvPr id="4" name="Rectangle 3"/>
          <p:cNvSpPr/>
          <p:nvPr/>
        </p:nvSpPr>
        <p:spPr>
          <a:xfrm>
            <a:off x="6174558" y="2991775"/>
            <a:ext cx="3393648"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2400" b="1" dirty="0">
                <a:solidFill>
                  <a:srgbClr val="C00000"/>
                </a:solidFill>
                <a:latin typeface="Century Gothic"/>
                <a:cs typeface="Century Gothic"/>
              </a:rPr>
              <a:t>“They’ll never go for it.”</a:t>
            </a:r>
          </a:p>
        </p:txBody>
      </p:sp>
      <p:sp>
        <p:nvSpPr>
          <p:cNvPr id="5" name="Rectangle 4"/>
          <p:cNvSpPr/>
          <p:nvPr/>
        </p:nvSpPr>
        <p:spPr>
          <a:xfrm>
            <a:off x="2561884" y="2984976"/>
            <a:ext cx="3449275"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1900" b="1" dirty="0">
                <a:solidFill>
                  <a:srgbClr val="C00000"/>
                </a:solidFill>
                <a:latin typeface="Century Gothic"/>
                <a:cs typeface="Century Gothic"/>
              </a:rPr>
              <a:t>“Let’s get a committee to look into it.”</a:t>
            </a:r>
          </a:p>
        </p:txBody>
      </p:sp>
      <p:sp>
        <p:nvSpPr>
          <p:cNvPr id="6" name="Rectangle 5"/>
          <p:cNvSpPr/>
          <p:nvPr/>
        </p:nvSpPr>
        <p:spPr>
          <a:xfrm>
            <a:off x="2561884" y="4938804"/>
            <a:ext cx="3449275"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2000" b="1" dirty="0">
                <a:solidFill>
                  <a:srgbClr val="C00000"/>
                </a:solidFill>
                <a:latin typeface="Century Gothic"/>
                <a:cs typeface="Century Gothic"/>
              </a:rPr>
              <a:t>“Interesting but now’s not the right time.”</a:t>
            </a:r>
          </a:p>
        </p:txBody>
      </p:sp>
      <p:sp>
        <p:nvSpPr>
          <p:cNvPr id="7" name="Rectangle 6"/>
          <p:cNvSpPr/>
          <p:nvPr/>
        </p:nvSpPr>
        <p:spPr>
          <a:xfrm>
            <a:off x="2561884" y="3952075"/>
            <a:ext cx="3449275"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200"/>
              </a:spcBef>
            </a:pPr>
            <a:r>
              <a:rPr lang="en-US" sz="2400" b="1" dirty="0">
                <a:solidFill>
                  <a:srgbClr val="C00000"/>
                </a:solidFill>
                <a:latin typeface="Century Gothic"/>
                <a:cs typeface="Century Gothic"/>
              </a:rPr>
              <a:t>“We tried that once before.”</a:t>
            </a:r>
          </a:p>
        </p:txBody>
      </p:sp>
      <p:sp>
        <p:nvSpPr>
          <p:cNvPr id="8" name="Rectangle 7"/>
          <p:cNvSpPr/>
          <p:nvPr/>
        </p:nvSpPr>
        <p:spPr>
          <a:xfrm>
            <a:off x="2561884" y="2064705"/>
            <a:ext cx="3449275" cy="695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spcBef>
                <a:spcPts val="1200"/>
              </a:spcBef>
            </a:pPr>
            <a:r>
              <a:rPr lang="en-US" sz="2400" b="1" dirty="0">
                <a:solidFill>
                  <a:srgbClr val="C00000"/>
                </a:solidFill>
                <a:latin typeface="Century Gothic"/>
                <a:cs typeface="Century Gothic"/>
              </a:rPr>
              <a:t>“</a:t>
            </a:r>
            <a:r>
              <a:rPr lang="en-US" sz="2400" b="1" dirty="0" err="1">
                <a:solidFill>
                  <a:srgbClr val="C00000"/>
                </a:solidFill>
                <a:latin typeface="Century Gothic"/>
                <a:cs typeface="Century Gothic"/>
              </a:rPr>
              <a:t>Puh-leeze</a:t>
            </a:r>
            <a:r>
              <a:rPr lang="en-US" sz="2400" b="1" dirty="0">
                <a:solidFill>
                  <a:srgbClr val="C00000"/>
                </a:solidFill>
                <a:latin typeface="Century Gothic"/>
                <a:cs typeface="Century Gothic"/>
              </a:rPr>
              <a:t>…”</a:t>
            </a:r>
          </a:p>
        </p:txBody>
      </p:sp>
      <p:sp>
        <p:nvSpPr>
          <p:cNvPr id="11" name="Rectangle 10"/>
          <p:cNvSpPr/>
          <p:nvPr/>
        </p:nvSpPr>
        <p:spPr>
          <a:xfrm>
            <a:off x="6174558" y="3952075"/>
            <a:ext cx="3393648"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2000" b="1" dirty="0">
                <a:solidFill>
                  <a:srgbClr val="C00000"/>
                </a:solidFill>
                <a:latin typeface="Century Gothic"/>
                <a:cs typeface="Century Gothic"/>
              </a:rPr>
              <a:t>“That’s how we’ve always done it here.”</a:t>
            </a:r>
          </a:p>
        </p:txBody>
      </p:sp>
    </p:spTree>
    <p:extLst>
      <p:ext uri="{BB962C8B-B14F-4D97-AF65-F5344CB8AC3E}">
        <p14:creationId xmlns:p14="http://schemas.microsoft.com/office/powerpoint/2010/main" val="36126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688001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4534" t="87497" r="14907"/>
          <a:stretch/>
        </p:blipFill>
        <p:spPr>
          <a:xfrm>
            <a:off x="10134600" y="5997786"/>
            <a:ext cx="2133600" cy="860214"/>
          </a:xfrm>
          <a:prstGeom prst="rect">
            <a:avLst/>
          </a:prstGeom>
          <a:ln>
            <a:noFill/>
          </a:ln>
          <a:effectLst>
            <a:softEdge rad="112500"/>
          </a:effectLst>
        </p:spPr>
      </p:pic>
    </p:spTree>
    <p:extLst>
      <p:ext uri="{BB962C8B-B14F-4D97-AF65-F5344CB8AC3E}">
        <p14:creationId xmlns:p14="http://schemas.microsoft.com/office/powerpoint/2010/main" val="2156840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9224009" y="6592316"/>
            <a:ext cx="2341245" cy="171450"/>
          </a:xfrm>
          <a:prstGeom prst="rect">
            <a:avLst/>
          </a:prstGeom>
        </p:spPr>
        <p:txBody>
          <a:bodyPr vert="horz" wrap="square" lIns="0" tIns="0" rIns="0" bIns="0" rtlCol="0">
            <a:spAutoFit/>
          </a:bodyPr>
          <a:lstStyle/>
          <a:p>
            <a:pPr marL="12700">
              <a:lnSpc>
                <a:spcPct val="100000"/>
              </a:lnSpc>
            </a:pPr>
            <a:r>
              <a:rPr sz="1000" spc="-5" dirty="0">
                <a:latin typeface="Calibri"/>
                <a:cs typeface="Calibri"/>
              </a:rPr>
              <a:t>®Copyright </a:t>
            </a:r>
            <a:r>
              <a:rPr sz="1000" spc="-10" dirty="0">
                <a:latin typeface="Calibri"/>
                <a:cs typeface="Calibri"/>
              </a:rPr>
              <a:t>2016 </a:t>
            </a:r>
            <a:r>
              <a:rPr sz="1000" spc="-5" dirty="0">
                <a:latin typeface="Calibri"/>
                <a:cs typeface="Calibri"/>
              </a:rPr>
              <a:t>Right Chord Leadership </a:t>
            </a:r>
            <a:r>
              <a:rPr sz="1000" spc="70" dirty="0">
                <a:latin typeface="Calibri"/>
                <a:cs typeface="Calibri"/>
              </a:rPr>
              <a:t> </a:t>
            </a:r>
            <a:r>
              <a:rPr sz="1000" spc="-5" dirty="0">
                <a:latin typeface="Calibri"/>
                <a:cs typeface="Calibri"/>
              </a:rPr>
              <a:t>LLC</a:t>
            </a:r>
            <a:endParaRPr sz="1000">
              <a:latin typeface="Calibri"/>
              <a:cs typeface="Calibri"/>
            </a:endParaRPr>
          </a:p>
        </p:txBody>
      </p:sp>
      <p:sp>
        <p:nvSpPr>
          <p:cNvPr id="11" name="object 5"/>
          <p:cNvSpPr/>
          <p:nvPr/>
        </p:nvSpPr>
        <p:spPr>
          <a:xfrm>
            <a:off x="4101085" y="838200"/>
            <a:ext cx="4120895" cy="3887724"/>
          </a:xfrm>
          <a:prstGeom prst="rect">
            <a:avLst/>
          </a:prstGeom>
          <a:blipFill>
            <a:blip r:embed="rId2" cstate="print"/>
            <a:stretch>
              <a:fillRect/>
            </a:stretch>
          </a:blipFill>
          <a:effectLst>
            <a:softEdge rad="127000"/>
          </a:effectLst>
        </p:spPr>
        <p:txBody>
          <a:bodyPr wrap="square" lIns="0" tIns="0" rIns="0" bIns="0" rtlCol="0"/>
          <a:lstStyle/>
          <a:p>
            <a:endParaRPr/>
          </a:p>
        </p:txBody>
      </p:sp>
      <p:sp>
        <p:nvSpPr>
          <p:cNvPr id="12" name="TextBox 11"/>
          <p:cNvSpPr txBox="1"/>
          <p:nvPr/>
        </p:nvSpPr>
        <p:spPr>
          <a:xfrm>
            <a:off x="228600" y="4953000"/>
            <a:ext cx="11734800" cy="1446550"/>
          </a:xfrm>
          <a:prstGeom prst="rect">
            <a:avLst/>
          </a:prstGeom>
          <a:noFill/>
        </p:spPr>
        <p:txBody>
          <a:bodyPr wrap="square" rtlCol="0">
            <a:spAutoFit/>
          </a:bodyPr>
          <a:lstStyle/>
          <a:p>
            <a:pPr algn="ctr"/>
            <a:r>
              <a:rPr lang="en-US" sz="4400" b="1" dirty="0" smtClean="0">
                <a:solidFill>
                  <a:srgbClr val="002060"/>
                </a:solidFill>
                <a:effectLst>
                  <a:outerShdw blurRad="38100" dist="38100" dir="2700000" algn="tl">
                    <a:srgbClr val="000000">
                      <a:alpha val="43137"/>
                    </a:srgbClr>
                  </a:outerShdw>
                </a:effectLst>
              </a:rPr>
              <a:t>Take Risks: </a:t>
            </a:r>
          </a:p>
          <a:p>
            <a:pPr algn="ctr"/>
            <a:r>
              <a:rPr lang="en-US" sz="4400" b="1" dirty="0" smtClean="0">
                <a:solidFill>
                  <a:srgbClr val="002060"/>
                </a:solidFill>
                <a:effectLst>
                  <a:outerShdw blurRad="38100" dist="38100" dir="2700000" algn="tl">
                    <a:srgbClr val="000000">
                      <a:alpha val="43137"/>
                    </a:srgbClr>
                  </a:outerShdw>
                </a:effectLst>
              </a:rPr>
              <a:t>Reframe Mistakes and “Failure”</a:t>
            </a:r>
            <a:endParaRPr lang="en-US" sz="4400" b="1" dirty="0">
              <a:solidFill>
                <a:srgbClr val="002060"/>
              </a:solidFill>
              <a:effectLst>
                <a:outerShdw blurRad="38100" dist="38100" dir="2700000" algn="tl">
                  <a:srgbClr val="000000">
                    <a:alpha val="43137"/>
                  </a:srgbClr>
                </a:outerShdw>
              </a:effectLst>
            </a:endParaRPr>
          </a:p>
        </p:txBody>
      </p:sp>
      <p:sp>
        <p:nvSpPr>
          <p:cNvPr id="10" name="object 2"/>
          <p:cNvSpPr/>
          <p:nvPr/>
        </p:nvSpPr>
        <p:spPr>
          <a:xfrm>
            <a:off x="149352" y="176784"/>
            <a:ext cx="2146300" cy="2127885"/>
          </a:xfrm>
          <a:custGeom>
            <a:avLst/>
            <a:gdLst/>
            <a:ahLst/>
            <a:cxnLst/>
            <a:rect l="l" t="t" r="r" b="b"/>
            <a:pathLst>
              <a:path w="2146300" h="2127885">
                <a:moveTo>
                  <a:pt x="1072895" y="0"/>
                </a:moveTo>
                <a:lnTo>
                  <a:pt x="1025105" y="1036"/>
                </a:lnTo>
                <a:lnTo>
                  <a:pt x="977849" y="4116"/>
                </a:lnTo>
                <a:lnTo>
                  <a:pt x="931172" y="9198"/>
                </a:lnTo>
                <a:lnTo>
                  <a:pt x="885118" y="16237"/>
                </a:lnTo>
                <a:lnTo>
                  <a:pt x="839730" y="25190"/>
                </a:lnTo>
                <a:lnTo>
                  <a:pt x="795052" y="36014"/>
                </a:lnTo>
                <a:lnTo>
                  <a:pt x="751127" y="48666"/>
                </a:lnTo>
                <a:lnTo>
                  <a:pt x="707999" y="63103"/>
                </a:lnTo>
                <a:lnTo>
                  <a:pt x="665711" y="79282"/>
                </a:lnTo>
                <a:lnTo>
                  <a:pt x="624308" y="97158"/>
                </a:lnTo>
                <a:lnTo>
                  <a:pt x="583833" y="116690"/>
                </a:lnTo>
                <a:lnTo>
                  <a:pt x="544329" y="137833"/>
                </a:lnTo>
                <a:lnTo>
                  <a:pt x="505840" y="160544"/>
                </a:lnTo>
                <a:lnTo>
                  <a:pt x="468410" y="184781"/>
                </a:lnTo>
                <a:lnTo>
                  <a:pt x="432082" y="210500"/>
                </a:lnTo>
                <a:lnTo>
                  <a:pt x="396900" y="237657"/>
                </a:lnTo>
                <a:lnTo>
                  <a:pt x="362907" y="266211"/>
                </a:lnTo>
                <a:lnTo>
                  <a:pt x="330147" y="296116"/>
                </a:lnTo>
                <a:lnTo>
                  <a:pt x="298664" y="327330"/>
                </a:lnTo>
                <a:lnTo>
                  <a:pt x="268502" y="359811"/>
                </a:lnTo>
                <a:lnTo>
                  <a:pt x="239703" y="393514"/>
                </a:lnTo>
                <a:lnTo>
                  <a:pt x="212312" y="428396"/>
                </a:lnTo>
                <a:lnTo>
                  <a:pt x="186372" y="464414"/>
                </a:lnTo>
                <a:lnTo>
                  <a:pt x="161926" y="501525"/>
                </a:lnTo>
                <a:lnTo>
                  <a:pt x="139019" y="539686"/>
                </a:lnTo>
                <a:lnTo>
                  <a:pt x="117694" y="578853"/>
                </a:lnTo>
                <a:lnTo>
                  <a:pt x="97995" y="618984"/>
                </a:lnTo>
                <a:lnTo>
                  <a:pt x="79964" y="660034"/>
                </a:lnTo>
                <a:lnTo>
                  <a:pt x="63647" y="701961"/>
                </a:lnTo>
                <a:lnTo>
                  <a:pt x="49086" y="744722"/>
                </a:lnTo>
                <a:lnTo>
                  <a:pt x="36324" y="788273"/>
                </a:lnTo>
                <a:lnTo>
                  <a:pt x="25407" y="832571"/>
                </a:lnTo>
                <a:lnTo>
                  <a:pt x="16376" y="877572"/>
                </a:lnTo>
                <a:lnTo>
                  <a:pt x="9277" y="923234"/>
                </a:lnTo>
                <a:lnTo>
                  <a:pt x="4152" y="969514"/>
                </a:lnTo>
                <a:lnTo>
                  <a:pt x="1045" y="1016367"/>
                </a:lnTo>
                <a:lnTo>
                  <a:pt x="0" y="1063752"/>
                </a:lnTo>
                <a:lnTo>
                  <a:pt x="1045" y="1111136"/>
                </a:lnTo>
                <a:lnTo>
                  <a:pt x="4152" y="1157989"/>
                </a:lnTo>
                <a:lnTo>
                  <a:pt x="9277" y="1204269"/>
                </a:lnTo>
                <a:lnTo>
                  <a:pt x="16376" y="1249931"/>
                </a:lnTo>
                <a:lnTo>
                  <a:pt x="25407" y="1294932"/>
                </a:lnTo>
                <a:lnTo>
                  <a:pt x="36324" y="1339230"/>
                </a:lnTo>
                <a:lnTo>
                  <a:pt x="49086" y="1382781"/>
                </a:lnTo>
                <a:lnTo>
                  <a:pt x="63647" y="1425542"/>
                </a:lnTo>
                <a:lnTo>
                  <a:pt x="79964" y="1467469"/>
                </a:lnTo>
                <a:lnTo>
                  <a:pt x="97995" y="1508519"/>
                </a:lnTo>
                <a:lnTo>
                  <a:pt x="117694" y="1548650"/>
                </a:lnTo>
                <a:lnTo>
                  <a:pt x="139019" y="1587817"/>
                </a:lnTo>
                <a:lnTo>
                  <a:pt x="161926" y="1625978"/>
                </a:lnTo>
                <a:lnTo>
                  <a:pt x="186372" y="1663089"/>
                </a:lnTo>
                <a:lnTo>
                  <a:pt x="212312" y="1699107"/>
                </a:lnTo>
                <a:lnTo>
                  <a:pt x="239703" y="1733989"/>
                </a:lnTo>
                <a:lnTo>
                  <a:pt x="268502" y="1767692"/>
                </a:lnTo>
                <a:lnTo>
                  <a:pt x="298664" y="1800173"/>
                </a:lnTo>
                <a:lnTo>
                  <a:pt x="330147" y="1831387"/>
                </a:lnTo>
                <a:lnTo>
                  <a:pt x="362907" y="1861292"/>
                </a:lnTo>
                <a:lnTo>
                  <a:pt x="396900" y="1889846"/>
                </a:lnTo>
                <a:lnTo>
                  <a:pt x="432082" y="1917003"/>
                </a:lnTo>
                <a:lnTo>
                  <a:pt x="468410" y="1942722"/>
                </a:lnTo>
                <a:lnTo>
                  <a:pt x="505840" y="1966959"/>
                </a:lnTo>
                <a:lnTo>
                  <a:pt x="544329" y="1989670"/>
                </a:lnTo>
                <a:lnTo>
                  <a:pt x="583833" y="2010813"/>
                </a:lnTo>
                <a:lnTo>
                  <a:pt x="624308" y="2030345"/>
                </a:lnTo>
                <a:lnTo>
                  <a:pt x="665711" y="2048221"/>
                </a:lnTo>
                <a:lnTo>
                  <a:pt x="707999" y="2064400"/>
                </a:lnTo>
                <a:lnTo>
                  <a:pt x="751127" y="2078837"/>
                </a:lnTo>
                <a:lnTo>
                  <a:pt x="795052" y="2091489"/>
                </a:lnTo>
                <a:lnTo>
                  <a:pt x="839730" y="2102313"/>
                </a:lnTo>
                <a:lnTo>
                  <a:pt x="885118" y="2111266"/>
                </a:lnTo>
                <a:lnTo>
                  <a:pt x="931172" y="2118305"/>
                </a:lnTo>
                <a:lnTo>
                  <a:pt x="977849" y="2123387"/>
                </a:lnTo>
                <a:lnTo>
                  <a:pt x="1025105" y="2126467"/>
                </a:lnTo>
                <a:lnTo>
                  <a:pt x="1072895" y="2127504"/>
                </a:lnTo>
                <a:lnTo>
                  <a:pt x="1120689" y="2126467"/>
                </a:lnTo>
                <a:lnTo>
                  <a:pt x="1167948" y="2123387"/>
                </a:lnTo>
                <a:lnTo>
                  <a:pt x="1214627" y="2118305"/>
                </a:lnTo>
                <a:lnTo>
                  <a:pt x="1260683" y="2111266"/>
                </a:lnTo>
                <a:lnTo>
                  <a:pt x="1306073" y="2102313"/>
                </a:lnTo>
                <a:lnTo>
                  <a:pt x="1350752" y="2091489"/>
                </a:lnTo>
                <a:lnTo>
                  <a:pt x="1394679" y="2078837"/>
                </a:lnTo>
                <a:lnTo>
                  <a:pt x="1437807" y="2064400"/>
                </a:lnTo>
                <a:lnTo>
                  <a:pt x="1480095" y="2048221"/>
                </a:lnTo>
                <a:lnTo>
                  <a:pt x="1521499" y="2030345"/>
                </a:lnTo>
                <a:lnTo>
                  <a:pt x="1561975" y="2010813"/>
                </a:lnTo>
                <a:lnTo>
                  <a:pt x="1601479" y="1989670"/>
                </a:lnTo>
                <a:lnTo>
                  <a:pt x="1639968" y="1966959"/>
                </a:lnTo>
                <a:lnTo>
                  <a:pt x="1677398" y="1942722"/>
                </a:lnTo>
                <a:lnTo>
                  <a:pt x="1713726" y="1917003"/>
                </a:lnTo>
                <a:lnTo>
                  <a:pt x="1748907" y="1889846"/>
                </a:lnTo>
                <a:lnTo>
                  <a:pt x="1782899" y="1861292"/>
                </a:lnTo>
                <a:lnTo>
                  <a:pt x="1815658" y="1831387"/>
                </a:lnTo>
                <a:lnTo>
                  <a:pt x="1847141" y="1800173"/>
                </a:lnTo>
                <a:lnTo>
                  <a:pt x="1877302" y="1767692"/>
                </a:lnTo>
                <a:lnTo>
                  <a:pt x="1906100" y="1733989"/>
                </a:lnTo>
                <a:lnTo>
                  <a:pt x="1933490" y="1699107"/>
                </a:lnTo>
                <a:lnTo>
                  <a:pt x="1959430" y="1663089"/>
                </a:lnTo>
                <a:lnTo>
                  <a:pt x="1983874" y="1625978"/>
                </a:lnTo>
                <a:lnTo>
                  <a:pt x="2006780" y="1587817"/>
                </a:lnTo>
                <a:lnTo>
                  <a:pt x="2028104" y="1548650"/>
                </a:lnTo>
                <a:lnTo>
                  <a:pt x="2047802" y="1508519"/>
                </a:lnTo>
                <a:lnTo>
                  <a:pt x="2065832" y="1467469"/>
                </a:lnTo>
                <a:lnTo>
                  <a:pt x="2082148" y="1425542"/>
                </a:lnTo>
                <a:lnTo>
                  <a:pt x="2096709" y="1382781"/>
                </a:lnTo>
                <a:lnTo>
                  <a:pt x="2109469" y="1339230"/>
                </a:lnTo>
                <a:lnTo>
                  <a:pt x="2120386" y="1294932"/>
                </a:lnTo>
                <a:lnTo>
                  <a:pt x="2129416" y="1249931"/>
                </a:lnTo>
                <a:lnTo>
                  <a:pt x="2136515" y="1204269"/>
                </a:lnTo>
                <a:lnTo>
                  <a:pt x="2141639" y="1157989"/>
                </a:lnTo>
                <a:lnTo>
                  <a:pt x="2144746" y="1111136"/>
                </a:lnTo>
                <a:lnTo>
                  <a:pt x="2145792" y="1063752"/>
                </a:lnTo>
                <a:lnTo>
                  <a:pt x="2144746" y="1016367"/>
                </a:lnTo>
                <a:lnTo>
                  <a:pt x="2141639" y="969514"/>
                </a:lnTo>
                <a:lnTo>
                  <a:pt x="2136515" y="923234"/>
                </a:lnTo>
                <a:lnTo>
                  <a:pt x="2129416" y="877572"/>
                </a:lnTo>
                <a:lnTo>
                  <a:pt x="2120386" y="832571"/>
                </a:lnTo>
                <a:lnTo>
                  <a:pt x="2109469" y="788273"/>
                </a:lnTo>
                <a:lnTo>
                  <a:pt x="2096709" y="744722"/>
                </a:lnTo>
                <a:lnTo>
                  <a:pt x="2082148" y="701961"/>
                </a:lnTo>
                <a:lnTo>
                  <a:pt x="2065832" y="660034"/>
                </a:lnTo>
                <a:lnTo>
                  <a:pt x="2047802" y="618984"/>
                </a:lnTo>
                <a:lnTo>
                  <a:pt x="2028104" y="578853"/>
                </a:lnTo>
                <a:lnTo>
                  <a:pt x="2006780" y="539686"/>
                </a:lnTo>
                <a:lnTo>
                  <a:pt x="1983874" y="501525"/>
                </a:lnTo>
                <a:lnTo>
                  <a:pt x="1959430" y="464414"/>
                </a:lnTo>
                <a:lnTo>
                  <a:pt x="1933490" y="428396"/>
                </a:lnTo>
                <a:lnTo>
                  <a:pt x="1906100" y="393514"/>
                </a:lnTo>
                <a:lnTo>
                  <a:pt x="1877302" y="359811"/>
                </a:lnTo>
                <a:lnTo>
                  <a:pt x="1847141" y="327330"/>
                </a:lnTo>
                <a:lnTo>
                  <a:pt x="1815658" y="296116"/>
                </a:lnTo>
                <a:lnTo>
                  <a:pt x="1782899" y="266211"/>
                </a:lnTo>
                <a:lnTo>
                  <a:pt x="1748907" y="237657"/>
                </a:lnTo>
                <a:lnTo>
                  <a:pt x="1713726" y="210500"/>
                </a:lnTo>
                <a:lnTo>
                  <a:pt x="1677398" y="184781"/>
                </a:lnTo>
                <a:lnTo>
                  <a:pt x="1639968" y="160544"/>
                </a:lnTo>
                <a:lnTo>
                  <a:pt x="1601479" y="137833"/>
                </a:lnTo>
                <a:lnTo>
                  <a:pt x="1561975" y="116690"/>
                </a:lnTo>
                <a:lnTo>
                  <a:pt x="1521499" y="97158"/>
                </a:lnTo>
                <a:lnTo>
                  <a:pt x="1480095" y="79282"/>
                </a:lnTo>
                <a:lnTo>
                  <a:pt x="1437807" y="63103"/>
                </a:lnTo>
                <a:lnTo>
                  <a:pt x="1394679" y="48666"/>
                </a:lnTo>
                <a:lnTo>
                  <a:pt x="1350752" y="36014"/>
                </a:lnTo>
                <a:lnTo>
                  <a:pt x="1306073" y="25190"/>
                </a:lnTo>
                <a:lnTo>
                  <a:pt x="1260683" y="16237"/>
                </a:lnTo>
                <a:lnTo>
                  <a:pt x="1214627" y="9198"/>
                </a:lnTo>
                <a:lnTo>
                  <a:pt x="1167948" y="4116"/>
                </a:lnTo>
                <a:lnTo>
                  <a:pt x="1120689" y="1036"/>
                </a:lnTo>
                <a:lnTo>
                  <a:pt x="1072895" y="0"/>
                </a:lnTo>
                <a:close/>
              </a:path>
            </a:pathLst>
          </a:custGeom>
          <a:solidFill>
            <a:srgbClr val="5B9BD4"/>
          </a:solidFill>
        </p:spPr>
        <p:txBody>
          <a:bodyPr wrap="square" lIns="0" tIns="0" rIns="0" bIns="0" rtlCol="0"/>
          <a:lstStyle/>
          <a:p>
            <a:endParaRPr/>
          </a:p>
        </p:txBody>
      </p:sp>
      <p:sp>
        <p:nvSpPr>
          <p:cNvPr id="13" name="object 8"/>
          <p:cNvSpPr txBox="1"/>
          <p:nvPr/>
        </p:nvSpPr>
        <p:spPr>
          <a:xfrm>
            <a:off x="731926" y="120141"/>
            <a:ext cx="996950" cy="2103140"/>
          </a:xfrm>
          <a:prstGeom prst="rect">
            <a:avLst/>
          </a:prstGeom>
        </p:spPr>
        <p:txBody>
          <a:bodyPr vert="horz" wrap="square" lIns="0" tIns="0" rIns="0" bIns="0" rtlCol="0">
            <a:spAutoFit/>
          </a:bodyPr>
          <a:lstStyle/>
          <a:p>
            <a:pPr marL="12700">
              <a:lnSpc>
                <a:spcPts val="16380"/>
              </a:lnSpc>
            </a:pPr>
            <a:r>
              <a:rPr lang="en-US" sz="13800" dirty="0" smtClean="0">
                <a:solidFill>
                  <a:srgbClr val="FFFFFF"/>
                </a:solidFill>
                <a:latin typeface="Century Gothic"/>
                <a:cs typeface="Century Gothic"/>
              </a:rPr>
              <a:t>2</a:t>
            </a:r>
            <a:endParaRPr sz="13800" dirty="0">
              <a:latin typeface="Century Gothic"/>
              <a:cs typeface="Century Gothic"/>
            </a:endParaRPr>
          </a:p>
        </p:txBody>
      </p:sp>
    </p:spTree>
    <p:extLst>
      <p:ext uri="{BB962C8B-B14F-4D97-AF65-F5344CB8AC3E}">
        <p14:creationId xmlns:p14="http://schemas.microsoft.com/office/powerpoint/2010/main" val="12581320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737"/>
          <a:stretch/>
        </p:blipFill>
        <p:spPr>
          <a:xfrm>
            <a:off x="685800" y="609600"/>
            <a:ext cx="5730296" cy="29718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276600"/>
            <a:ext cx="5200650" cy="2971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066800"/>
            <a:ext cx="4654453" cy="3094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9554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9"/>
          </a:xfrm>
          <a:prstGeom prst="rect">
            <a:avLst/>
          </a:prstGeom>
          <a:blipFill>
            <a:blip r:embed="rId2" cstate="print"/>
            <a:stretch>
              <a:fillRect/>
            </a:stretch>
          </a:blipFill>
        </p:spPr>
        <p:txBody>
          <a:bodyPr wrap="square" lIns="0" tIns="0" rIns="0" bIns="0" rtlCol="0"/>
          <a:lstStyle/>
          <a:p>
            <a:endParaRPr/>
          </a:p>
        </p:txBody>
      </p:sp>
      <p:sp>
        <p:nvSpPr>
          <p:cNvPr id="9" name="object 7"/>
          <p:cNvSpPr txBox="1">
            <a:spLocks noGrp="1"/>
          </p:cNvSpPr>
          <p:nvPr>
            <p:ph type="title"/>
          </p:nvPr>
        </p:nvSpPr>
        <p:spPr>
          <a:xfrm>
            <a:off x="1219200" y="1219200"/>
            <a:ext cx="9753600" cy="2883353"/>
          </a:xfrm>
          <a:prstGeom prst="rect">
            <a:avLst/>
          </a:prstGeom>
        </p:spPr>
        <p:txBody>
          <a:bodyPr vert="horz" wrap="square" lIns="0" tIns="1392428" rIns="0" bIns="0" rtlCol="0">
            <a:spAutoFit/>
          </a:bodyPr>
          <a:lstStyle/>
          <a:p>
            <a:pPr>
              <a:lnSpc>
                <a:spcPct val="100000"/>
              </a:lnSpc>
            </a:pPr>
            <a:r>
              <a:rPr lang="en-US" sz="9600" b="1" dirty="0" smtClean="0">
                <a:solidFill>
                  <a:srgbClr val="FFFFFF"/>
                </a:solidFill>
                <a:latin typeface="Colored Crayons" panose="02000500000000000000" pitchFamily="2" charset="0"/>
                <a:cs typeface="Arial Narrow"/>
              </a:rPr>
              <a:t>A Lay of the Land</a:t>
            </a:r>
            <a:endParaRPr sz="9600" dirty="0">
              <a:latin typeface="Colored Crayons" panose="02000500000000000000" pitchFamily="2" charset="0"/>
              <a:cs typeface="Arial Narrow"/>
            </a:endParaRPr>
          </a:p>
        </p:txBody>
      </p:sp>
    </p:spTree>
    <p:extLst>
      <p:ext uri="{BB962C8B-B14F-4D97-AF65-F5344CB8AC3E}">
        <p14:creationId xmlns:p14="http://schemas.microsoft.com/office/powerpoint/2010/main" val="1572224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b="7524"/>
          <a:stretch/>
        </p:blipFill>
        <p:spPr>
          <a:xfrm>
            <a:off x="840719" y="1447800"/>
            <a:ext cx="10510563" cy="418148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47800" y="2202046"/>
            <a:ext cx="791851"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Freestyle Script" panose="030804020302050B0404" pitchFamily="66" charset="0"/>
              </a:rPr>
              <a:t>X</a:t>
            </a:r>
          </a:p>
        </p:txBody>
      </p:sp>
      <p:sp>
        <p:nvSpPr>
          <p:cNvPr id="4" name="TextBox 3"/>
          <p:cNvSpPr txBox="1"/>
          <p:nvPr/>
        </p:nvSpPr>
        <p:spPr>
          <a:xfrm>
            <a:off x="1321322" y="3342401"/>
            <a:ext cx="617455"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Freestyle Script" panose="030804020302050B0404" pitchFamily="66" charset="0"/>
              </a:rPr>
              <a:t>X</a:t>
            </a:r>
          </a:p>
        </p:txBody>
      </p:sp>
      <p:sp>
        <p:nvSpPr>
          <p:cNvPr id="5" name="TextBox 4"/>
          <p:cNvSpPr txBox="1"/>
          <p:nvPr/>
        </p:nvSpPr>
        <p:spPr>
          <a:xfrm>
            <a:off x="1212915" y="4430308"/>
            <a:ext cx="791851" cy="923330"/>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latin typeface="Freestyle Script" panose="030804020302050B0404" pitchFamily="66" charset="0"/>
              </a:rPr>
              <a:t>X</a:t>
            </a:r>
          </a:p>
        </p:txBody>
      </p:sp>
    </p:spTree>
    <p:extLst>
      <p:ext uri="{BB962C8B-B14F-4D97-AF65-F5344CB8AC3E}">
        <p14:creationId xmlns:p14="http://schemas.microsoft.com/office/powerpoint/2010/main" val="1973673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3828207" y="6002299"/>
            <a:ext cx="7014939" cy="615553"/>
          </a:xfrm>
          <a:prstGeom prst="rect">
            <a:avLst/>
          </a:prstGeom>
        </p:spPr>
        <p:txBody>
          <a:bodyPr vert="horz" wrap="square" lIns="0" tIns="0" rIns="0" bIns="0" rtlCol="0">
            <a:spAutoFit/>
          </a:bodyPr>
          <a:lstStyle/>
          <a:p>
            <a:pPr marL="12700">
              <a:lnSpc>
                <a:spcPct val="100000"/>
              </a:lnSpc>
            </a:pPr>
            <a:r>
              <a:rPr lang="en-US" sz="4000" b="1" spc="-10" dirty="0" smtClean="0">
                <a:latin typeface="Calibri"/>
                <a:cs typeface="Calibri"/>
              </a:rPr>
              <a:t>What is wrong with them?</a:t>
            </a:r>
            <a:endParaRPr sz="4000" dirty="0">
              <a:latin typeface="Calibri"/>
              <a:cs typeface="Calibri"/>
            </a:endParaRPr>
          </a:p>
        </p:txBody>
      </p:sp>
      <p:sp>
        <p:nvSpPr>
          <p:cNvPr id="14" name="object 14"/>
          <p:cNvSpPr txBox="1"/>
          <p:nvPr/>
        </p:nvSpPr>
        <p:spPr>
          <a:xfrm>
            <a:off x="425819" y="5048780"/>
            <a:ext cx="4771332" cy="492443"/>
          </a:xfrm>
          <a:prstGeom prst="rect">
            <a:avLst/>
          </a:prstGeom>
        </p:spPr>
        <p:txBody>
          <a:bodyPr vert="horz" wrap="square" lIns="0" tIns="0" rIns="0" bIns="0" rtlCol="0">
            <a:spAutoFit/>
          </a:bodyPr>
          <a:lstStyle/>
          <a:p>
            <a:pPr marL="12700">
              <a:lnSpc>
                <a:spcPct val="100000"/>
              </a:lnSpc>
            </a:pPr>
            <a:r>
              <a:rPr lang="en-US" sz="3200" b="1" spc="-5" dirty="0" smtClean="0">
                <a:solidFill>
                  <a:srgbClr val="44536A"/>
                </a:solidFill>
                <a:latin typeface="Calibri"/>
                <a:cs typeface="Calibri"/>
              </a:rPr>
              <a:t>Why can’t they do it right?</a:t>
            </a:r>
            <a:endParaRPr sz="3200" dirty="0">
              <a:latin typeface="Calibri"/>
              <a:cs typeface="Calibri"/>
            </a:endParaRPr>
          </a:p>
        </p:txBody>
      </p:sp>
      <p:sp>
        <p:nvSpPr>
          <p:cNvPr id="2" name="TextBox 1"/>
          <p:cNvSpPr txBox="1"/>
          <p:nvPr/>
        </p:nvSpPr>
        <p:spPr>
          <a:xfrm>
            <a:off x="906582" y="906192"/>
            <a:ext cx="5843252" cy="707886"/>
          </a:xfrm>
          <a:prstGeom prst="rect">
            <a:avLst/>
          </a:prstGeom>
          <a:noFill/>
        </p:spPr>
        <p:txBody>
          <a:bodyPr wrap="square" rtlCol="0">
            <a:spAutoFit/>
          </a:bodyPr>
          <a:lstStyle/>
          <a:p>
            <a:r>
              <a:rPr lang="en-US" sz="4000" b="1" dirty="0" smtClean="0">
                <a:solidFill>
                  <a:schemeClr val="accent6">
                    <a:lumMod val="50000"/>
                  </a:schemeClr>
                </a:solidFill>
                <a:latin typeface="Yu Gothic" panose="020B0400000000000000" pitchFamily="34" charset="-128"/>
                <a:ea typeface="Yu Gothic" panose="020B0400000000000000" pitchFamily="34" charset="-128"/>
              </a:rPr>
              <a:t>Who dropped the ball?</a:t>
            </a:r>
            <a:endParaRPr lang="en-US" sz="4000" b="1" dirty="0">
              <a:solidFill>
                <a:schemeClr val="accent6">
                  <a:lumMod val="50000"/>
                </a:schemeClr>
              </a:solidFill>
              <a:latin typeface="Yu Gothic" panose="020B0400000000000000" pitchFamily="34" charset="-128"/>
              <a:ea typeface="Yu Gothic" panose="020B0400000000000000" pitchFamily="34" charset="-128"/>
            </a:endParaRPr>
          </a:p>
        </p:txBody>
      </p:sp>
      <p:sp>
        <p:nvSpPr>
          <p:cNvPr id="4" name="TextBox 3"/>
          <p:cNvSpPr txBox="1"/>
          <p:nvPr/>
        </p:nvSpPr>
        <p:spPr>
          <a:xfrm>
            <a:off x="112272" y="2336679"/>
            <a:ext cx="8546536" cy="830997"/>
          </a:xfrm>
          <a:prstGeom prst="rect">
            <a:avLst/>
          </a:prstGeom>
          <a:noFill/>
        </p:spPr>
        <p:txBody>
          <a:bodyPr wrap="square" rtlCol="0">
            <a:spAutoFit/>
          </a:bodyPr>
          <a:lstStyle/>
          <a:p>
            <a:r>
              <a:rPr lang="en-US" sz="4800" dirty="0" smtClean="0">
                <a:latin typeface="HP Simplified Light" panose="020B0406020204020204" pitchFamily="34" charset="0"/>
                <a:ea typeface="Ebrima" panose="02000000000000000000" pitchFamily="2" charset="0"/>
                <a:cs typeface="Ebrima" panose="02000000000000000000" pitchFamily="2" charset="0"/>
              </a:rPr>
              <a:t>Who’s responsible for this mess?</a:t>
            </a:r>
            <a:endParaRPr lang="en-US" sz="4800" dirty="0">
              <a:latin typeface="HP Simplified Light" panose="020B0406020204020204" pitchFamily="34" charset="0"/>
              <a:ea typeface="Ebrima" panose="02000000000000000000" pitchFamily="2" charset="0"/>
              <a:cs typeface="Ebrima" panose="02000000000000000000" pitchFamily="2" charset="0"/>
            </a:endParaRPr>
          </a:p>
        </p:txBody>
      </p:sp>
      <p:sp>
        <p:nvSpPr>
          <p:cNvPr id="19" name="TextBox 18"/>
          <p:cNvSpPr txBox="1"/>
          <p:nvPr/>
        </p:nvSpPr>
        <p:spPr>
          <a:xfrm>
            <a:off x="6576785" y="3534833"/>
            <a:ext cx="4974513" cy="646331"/>
          </a:xfrm>
          <a:prstGeom prst="rect">
            <a:avLst/>
          </a:prstGeom>
          <a:noFill/>
        </p:spPr>
        <p:txBody>
          <a:bodyPr wrap="square" rtlCol="0">
            <a:spAutoFit/>
          </a:bodyPr>
          <a:lstStyle/>
          <a:p>
            <a:r>
              <a:rPr lang="en-US" sz="3600" dirty="0" smtClean="0">
                <a:latin typeface="Bookman Old Style" panose="02050604050505020204" pitchFamily="18" charset="0"/>
                <a:ea typeface="Ebrima" panose="02000000000000000000" pitchFamily="2" charset="0"/>
                <a:cs typeface="Ebrima" panose="02000000000000000000" pitchFamily="2" charset="0"/>
              </a:rPr>
              <a:t>Whose fault is it?</a:t>
            </a:r>
            <a:endParaRPr lang="en-US" sz="3600" dirty="0">
              <a:latin typeface="Bookman Old Style" panose="02050604050505020204" pitchFamily="18" charset="0"/>
              <a:ea typeface="Ebrima" panose="02000000000000000000" pitchFamily="2" charset="0"/>
              <a:cs typeface="Ebrima" panose="02000000000000000000" pitchFamily="2" charset="0"/>
            </a:endParaRPr>
          </a:p>
        </p:txBody>
      </p:sp>
      <p:sp>
        <p:nvSpPr>
          <p:cNvPr id="5" name="TextBox 4"/>
          <p:cNvSpPr txBox="1"/>
          <p:nvPr/>
        </p:nvSpPr>
        <p:spPr>
          <a:xfrm>
            <a:off x="5383764" y="4494783"/>
            <a:ext cx="6933589" cy="553998"/>
          </a:xfrm>
          <a:prstGeom prst="rect">
            <a:avLst/>
          </a:prstGeom>
          <a:noFill/>
        </p:spPr>
        <p:txBody>
          <a:bodyPr wrap="square" rtlCol="0">
            <a:spAutoFit/>
          </a:bodyPr>
          <a:lstStyle/>
          <a:p>
            <a:r>
              <a:rPr lang="en-US" sz="3000" dirty="0" smtClean="0">
                <a:solidFill>
                  <a:schemeClr val="accent1">
                    <a:lumMod val="50000"/>
                  </a:schemeClr>
                </a:solidFill>
                <a:latin typeface="Nirmala UI" panose="020B0502040204020203" pitchFamily="34" charset="0"/>
                <a:cs typeface="Nirmala UI" panose="020B0502040204020203" pitchFamily="34" charset="0"/>
              </a:rPr>
              <a:t>Why won’t they give me what I need?</a:t>
            </a:r>
            <a:endParaRPr lang="en-US" sz="3000" dirty="0">
              <a:solidFill>
                <a:schemeClr val="accent1">
                  <a:lumMod val="50000"/>
                </a:schemeClr>
              </a:solidFill>
              <a:latin typeface="Nirmala UI" panose="020B0502040204020203" pitchFamily="34" charset="0"/>
              <a:cs typeface="Nirmala UI" panose="020B0502040204020203" pitchFamily="34" charset="0"/>
            </a:endParaRPr>
          </a:p>
        </p:txBody>
      </p:sp>
      <p:sp>
        <p:nvSpPr>
          <p:cNvPr id="20" name="TextBox 19"/>
          <p:cNvSpPr txBox="1"/>
          <p:nvPr/>
        </p:nvSpPr>
        <p:spPr>
          <a:xfrm>
            <a:off x="1820117" y="3706306"/>
            <a:ext cx="4476750" cy="769441"/>
          </a:xfrm>
          <a:prstGeom prst="rect">
            <a:avLst/>
          </a:prstGeom>
          <a:noFill/>
        </p:spPr>
        <p:txBody>
          <a:bodyPr wrap="square" rtlCol="0">
            <a:spAutoFit/>
          </a:bodyPr>
          <a:lstStyle/>
          <a:p>
            <a:r>
              <a:rPr lang="en-US" sz="4400" b="1" dirty="0" smtClean="0">
                <a:solidFill>
                  <a:srgbClr val="00B050"/>
                </a:solidFill>
                <a:latin typeface="Times New Roman" panose="02020603050405020304" pitchFamily="18" charset="0"/>
                <a:cs typeface="Times New Roman" panose="02020603050405020304" pitchFamily="18" charset="0"/>
              </a:rPr>
              <a:t>Who blew it?</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16" name="object 14"/>
          <p:cNvSpPr txBox="1"/>
          <p:nvPr/>
        </p:nvSpPr>
        <p:spPr>
          <a:xfrm>
            <a:off x="7093239" y="150695"/>
            <a:ext cx="3749908" cy="615553"/>
          </a:xfrm>
          <a:prstGeom prst="rect">
            <a:avLst/>
          </a:prstGeom>
        </p:spPr>
        <p:txBody>
          <a:bodyPr vert="horz" wrap="square" lIns="0" tIns="0" rIns="0" bIns="0" rtlCol="0">
            <a:spAutoFit/>
          </a:bodyPr>
          <a:lstStyle/>
          <a:p>
            <a:pPr marL="12700">
              <a:lnSpc>
                <a:spcPct val="100000"/>
              </a:lnSpc>
            </a:pPr>
            <a:r>
              <a:rPr lang="en-US" sz="4000" b="1" spc="-5" dirty="0" smtClean="0">
                <a:solidFill>
                  <a:srgbClr val="44536A"/>
                </a:solidFill>
                <a:latin typeface="HP Simplified" panose="020B0606020204020204" pitchFamily="34" charset="0"/>
                <a:cs typeface="Calibri"/>
              </a:rPr>
              <a:t>Who’s to blame?</a:t>
            </a:r>
            <a:endParaRPr sz="4000" dirty="0">
              <a:latin typeface="HP Simplified" panose="020B0606020204020204" pitchFamily="34" charset="0"/>
              <a:cs typeface="Calibri"/>
            </a:endParaRPr>
          </a:p>
        </p:txBody>
      </p:sp>
      <p:sp>
        <p:nvSpPr>
          <p:cNvPr id="18" name="object 12"/>
          <p:cNvSpPr txBox="1"/>
          <p:nvPr/>
        </p:nvSpPr>
        <p:spPr>
          <a:xfrm>
            <a:off x="7740900" y="1402728"/>
            <a:ext cx="3931695" cy="615553"/>
          </a:xfrm>
          <a:prstGeom prst="rect">
            <a:avLst/>
          </a:prstGeom>
        </p:spPr>
        <p:txBody>
          <a:bodyPr vert="horz" wrap="square" lIns="0" tIns="0" rIns="0" bIns="0" rtlCol="0">
            <a:spAutoFit/>
          </a:bodyPr>
          <a:lstStyle/>
          <a:p>
            <a:pPr marL="12700">
              <a:lnSpc>
                <a:spcPct val="100000"/>
              </a:lnSpc>
            </a:pPr>
            <a:r>
              <a:rPr lang="en-US" sz="4000" b="1" spc="-10" dirty="0" smtClean="0">
                <a:latin typeface="SimSun" panose="02010600030101010101" pitchFamily="2" charset="-122"/>
                <a:ea typeface="SimSun" panose="02010600030101010101" pitchFamily="2" charset="-122"/>
                <a:cs typeface="Calibri"/>
              </a:rPr>
              <a:t>Who screwed up?</a:t>
            </a:r>
            <a:endParaRPr sz="4000" dirty="0">
              <a:latin typeface="SimSun" panose="02010600030101010101" pitchFamily="2" charset="-122"/>
              <a:ea typeface="SimSun" panose="02010600030101010101" pitchFamily="2" charset="-122"/>
              <a:cs typeface="Calibri"/>
            </a:endParaRPr>
          </a:p>
        </p:txBody>
      </p:sp>
      <p:sp>
        <p:nvSpPr>
          <p:cNvPr id="11" name="TextBox 10"/>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extLst>
      <p:ext uri="{BB962C8B-B14F-4D97-AF65-F5344CB8AC3E}">
        <p14:creationId xmlns:p14="http://schemas.microsoft.com/office/powerpoint/2010/main" val="56684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914400"/>
            <a:ext cx="7162800" cy="5201424"/>
          </a:xfrm>
          <a:prstGeom prst="rect">
            <a:avLst/>
          </a:prstGeom>
          <a:noFill/>
        </p:spPr>
        <p:txBody>
          <a:bodyPr wrap="square" rtlCol="0">
            <a:spAutoFit/>
          </a:bodyPr>
          <a:lstStyle/>
          <a:p>
            <a:r>
              <a:rPr lang="en-US" sz="16600" dirty="0" smtClean="0"/>
              <a:t>Herbie Video</a:t>
            </a:r>
            <a:endParaRPr lang="en-US" sz="16600" dirty="0"/>
          </a:p>
        </p:txBody>
      </p:sp>
    </p:spTree>
    <p:extLst>
      <p:ext uri="{BB962C8B-B14F-4D97-AF65-F5344CB8AC3E}">
        <p14:creationId xmlns:p14="http://schemas.microsoft.com/office/powerpoint/2010/main" val="41059439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01528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300037"/>
            <a:ext cx="4762500" cy="625792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724400" y="6562726"/>
            <a:ext cx="2743200" cy="246221"/>
          </a:xfrm>
          <a:prstGeom prst="rect">
            <a:avLst/>
          </a:prstGeom>
          <a:noFill/>
        </p:spPr>
        <p:txBody>
          <a:bodyPr wrap="square" rtlCol="0">
            <a:spAutoFit/>
          </a:bodyPr>
          <a:lstStyle/>
          <a:p>
            <a:r>
              <a:rPr lang="en-US" sz="1000" dirty="0"/>
              <a:t>®Copyright </a:t>
            </a:r>
            <a:r>
              <a:rPr lang="en-US" sz="1000" dirty="0" smtClean="0"/>
              <a:t>2016 </a:t>
            </a:r>
            <a:r>
              <a:rPr lang="en-US" sz="1000" dirty="0"/>
              <a:t>Right Chord Leadership </a:t>
            </a:r>
            <a:r>
              <a:rPr lang="en-US" sz="1000" dirty="0" smtClean="0"/>
              <a:t> LLC</a:t>
            </a:r>
            <a:endParaRPr lang="en-US" sz="1000" dirty="0"/>
          </a:p>
        </p:txBody>
      </p:sp>
    </p:spTree>
    <p:extLst>
      <p:ext uri="{BB962C8B-B14F-4D97-AF65-F5344CB8AC3E}">
        <p14:creationId xmlns:p14="http://schemas.microsoft.com/office/powerpoint/2010/main" val="24757673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484" y="1408119"/>
            <a:ext cx="10835326" cy="1354217"/>
          </a:xfrm>
          <a:prstGeom prst="rect">
            <a:avLst/>
          </a:prstGeom>
        </p:spPr>
        <p:txBody>
          <a:bodyPr wrap="square">
            <a:spAutoFit/>
          </a:bodyPr>
          <a:lstStyle/>
          <a:p>
            <a:r>
              <a:rPr lang="en-US" sz="5400" b="1" dirty="0" smtClean="0">
                <a:ln w="22225">
                  <a:solidFill>
                    <a:schemeClr val="accent2"/>
                  </a:solidFill>
                  <a:prstDash val="solid"/>
                </a:ln>
                <a:solidFill>
                  <a:srgbClr val="FFFF00"/>
                </a:solidFill>
              </a:rPr>
              <a:t>1.</a:t>
            </a:r>
            <a:r>
              <a:rPr lang="en-US" sz="2800" dirty="0" smtClean="0"/>
              <a:t> Determine areas </a:t>
            </a:r>
            <a:r>
              <a:rPr lang="en-US" sz="2800" dirty="0"/>
              <a:t>of the business where </a:t>
            </a:r>
            <a:r>
              <a:rPr lang="en-US" sz="2800" dirty="0" smtClean="0"/>
              <a:t>mistakes cannot be tolerated and where a </a:t>
            </a:r>
            <a:r>
              <a:rPr lang="en-US" sz="2800" dirty="0"/>
              <a:t>mistake could </a:t>
            </a:r>
            <a:r>
              <a:rPr lang="en-US" sz="2800" dirty="0" smtClean="0"/>
              <a:t>occur without </a:t>
            </a:r>
            <a:r>
              <a:rPr lang="en-US" sz="2800" dirty="0"/>
              <a:t>causing too much damage. </a:t>
            </a:r>
            <a:endParaRPr lang="en-US" sz="2800" dirty="0" smtClean="0"/>
          </a:p>
        </p:txBody>
      </p:sp>
      <p:sp>
        <p:nvSpPr>
          <p:cNvPr id="3" name="TextBox 2"/>
          <p:cNvSpPr txBox="1"/>
          <p:nvPr/>
        </p:nvSpPr>
        <p:spPr>
          <a:xfrm>
            <a:off x="4760536" y="6418666"/>
            <a:ext cx="6953638" cy="276999"/>
          </a:xfrm>
          <a:prstGeom prst="rect">
            <a:avLst/>
          </a:prstGeom>
          <a:noFill/>
        </p:spPr>
        <p:txBody>
          <a:bodyPr wrap="square" rtlCol="0">
            <a:spAutoFit/>
          </a:bodyPr>
          <a:lstStyle/>
          <a:p>
            <a:r>
              <a:rPr lang="en-US" sz="1200" dirty="0"/>
              <a:t>Source: </a:t>
            </a:r>
            <a:r>
              <a:rPr lang="en-US" sz="1200" dirty="0" smtClean="0"/>
              <a:t>“Good </a:t>
            </a:r>
            <a:r>
              <a:rPr lang="en-US" sz="1200" dirty="0"/>
              <a:t>Employees Make Mistakes. Great Leaders Allow Them </a:t>
            </a:r>
            <a:r>
              <a:rPr lang="en-US" sz="1200" dirty="0" smtClean="0"/>
              <a:t>To” by </a:t>
            </a:r>
            <a:r>
              <a:rPr lang="en-US" sz="1200" dirty="0"/>
              <a:t>Amy Rees </a:t>
            </a:r>
            <a:r>
              <a:rPr lang="en-US" sz="1200" dirty="0" smtClean="0"/>
              <a:t>Anderson, Forbes.com</a:t>
            </a:r>
            <a:endParaRPr lang="en-US" dirty="0"/>
          </a:p>
        </p:txBody>
      </p:sp>
      <p:sp>
        <p:nvSpPr>
          <p:cNvPr id="4" name="Rectangle 3"/>
          <p:cNvSpPr/>
          <p:nvPr/>
        </p:nvSpPr>
        <p:spPr>
          <a:xfrm>
            <a:off x="659484" y="2956211"/>
            <a:ext cx="10614974" cy="2062103"/>
          </a:xfrm>
          <a:prstGeom prst="rect">
            <a:avLst/>
          </a:prstGeom>
        </p:spPr>
        <p:txBody>
          <a:bodyPr wrap="square">
            <a:spAutoFit/>
          </a:bodyPr>
          <a:lstStyle/>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n-US" sz="2800" dirty="0" smtClean="0"/>
              <a:t> Communicate </a:t>
            </a:r>
            <a:r>
              <a:rPr lang="en-US" sz="2800" dirty="0"/>
              <a:t>that making any mistake once is OK, </a:t>
            </a:r>
            <a:r>
              <a:rPr lang="en-US" sz="2800" u="sng" dirty="0"/>
              <a:t>as long as it is an honest mistake made while attempting to do </a:t>
            </a:r>
            <a:r>
              <a:rPr lang="en-US" sz="2800" u="sng" dirty="0" smtClean="0"/>
              <a:t>something innovative</a:t>
            </a:r>
            <a:r>
              <a:rPr lang="en-US" sz="2800" dirty="0" smtClean="0"/>
              <a:t>. </a:t>
            </a:r>
            <a:r>
              <a:rPr lang="en-US" sz="2800" dirty="0"/>
              <a:t>However, repeating that same mistake is </a:t>
            </a:r>
            <a:r>
              <a:rPr lang="en-US" sz="2800" b="1" dirty="0"/>
              <a:t>NOT OK. </a:t>
            </a:r>
          </a:p>
          <a:p>
            <a:pPr marL="514350" indent="-514350">
              <a:buFont typeface="+mj-lt"/>
              <a:buAutoNum type="arabicPeriod"/>
            </a:pPr>
            <a:endParaRPr lang="en-US" dirty="0"/>
          </a:p>
        </p:txBody>
      </p:sp>
      <p:sp>
        <p:nvSpPr>
          <p:cNvPr id="5" name="Rectangle 4"/>
          <p:cNvSpPr/>
          <p:nvPr/>
        </p:nvSpPr>
        <p:spPr>
          <a:xfrm>
            <a:off x="659483" y="4924421"/>
            <a:ext cx="11331411" cy="1354217"/>
          </a:xfrm>
          <a:prstGeom prst="rect">
            <a:avLst/>
          </a:prstGeom>
        </p:spPr>
        <p:txBody>
          <a:bodyPr wrap="square">
            <a:spAutoFit/>
          </a:bodyPr>
          <a:lstStyle/>
          <a:p>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r>
              <a:rPr lang="en-US" sz="2800" dirty="0" smtClean="0"/>
              <a:t> Coach </a:t>
            </a:r>
            <a:r>
              <a:rPr lang="en-US" sz="2800" dirty="0"/>
              <a:t>people to learn from mistakes, own them, fix them, and put safeguards in place to ensure </a:t>
            </a:r>
            <a:r>
              <a:rPr lang="en-US" sz="2800" dirty="0" smtClean="0"/>
              <a:t>they </a:t>
            </a:r>
            <a:r>
              <a:rPr lang="en-US" sz="2800" dirty="0"/>
              <a:t>won’t be repeated</a:t>
            </a:r>
            <a:r>
              <a:rPr lang="en-US" sz="2800" dirty="0" smtClean="0"/>
              <a:t>.</a:t>
            </a:r>
            <a:endParaRPr lang="en-US" sz="2800" dirty="0"/>
          </a:p>
        </p:txBody>
      </p:sp>
      <p:sp>
        <p:nvSpPr>
          <p:cNvPr id="9" name="Rectangle 8"/>
          <p:cNvSpPr/>
          <p:nvPr/>
        </p:nvSpPr>
        <p:spPr>
          <a:xfrm>
            <a:off x="961227" y="210581"/>
            <a:ext cx="10011487" cy="923330"/>
          </a:xfrm>
          <a:prstGeom prst="rect">
            <a:avLst/>
          </a:prstGeom>
        </p:spPr>
        <p:txBody>
          <a:bodyPr wrap="square">
            <a:spAutoFit/>
          </a:bodyPr>
          <a:lstStyle/>
          <a:p>
            <a:pPr algn="ctr"/>
            <a:r>
              <a:rPr lang="en-US" sz="5400" b="1" dirty="0" smtClean="0">
                <a:ln w="22225">
                  <a:solidFill>
                    <a:schemeClr val="accent2"/>
                  </a:solidFill>
                  <a:prstDash val="solid"/>
                </a:ln>
                <a:solidFill>
                  <a:schemeClr val="accent2">
                    <a:lumMod val="40000"/>
                    <a:lumOff val="60000"/>
                  </a:schemeClr>
                </a:solidFill>
              </a:rPr>
              <a:t>Easy as 1…2…3</a:t>
            </a:r>
            <a:r>
              <a:rPr lang="en-US" sz="2800" dirty="0" smtClean="0"/>
              <a:t> </a:t>
            </a:r>
          </a:p>
        </p:txBody>
      </p:sp>
    </p:spTree>
    <p:extLst>
      <p:ext uri="{BB962C8B-B14F-4D97-AF65-F5344CB8AC3E}">
        <p14:creationId xmlns:p14="http://schemas.microsoft.com/office/powerpoint/2010/main" val="21641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38579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7757" t="30137" r="36815" b="21917"/>
          <a:stretch/>
        </p:blipFill>
        <p:spPr>
          <a:xfrm>
            <a:off x="990600" y="1283304"/>
            <a:ext cx="4495800" cy="4271578"/>
          </a:xfrm>
          <a:prstGeom prst="rect">
            <a:avLst/>
          </a:prstGeom>
          <a:ln w="12700">
            <a:solidFill>
              <a:schemeClr val="tx1"/>
            </a:solidFill>
          </a:ln>
        </p:spPr>
      </p:pic>
      <p:cxnSp>
        <p:nvCxnSpPr>
          <p:cNvPr id="18" name="Straight Connector 17"/>
          <p:cNvCxnSpPr/>
          <p:nvPr/>
        </p:nvCxnSpPr>
        <p:spPr>
          <a:xfrm flipV="1">
            <a:off x="762000" y="2286000"/>
            <a:ext cx="2590800" cy="99060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20000" y="2286000"/>
            <a:ext cx="2451622" cy="1107996"/>
          </a:xfrm>
          <a:prstGeom prst="rect">
            <a:avLst/>
          </a:prstGeom>
          <a:noFill/>
        </p:spPr>
        <p:txBody>
          <a:bodyPr wrap="square" rtlCol="0">
            <a:spAutoFit/>
          </a:bodyPr>
          <a:lstStyle/>
          <a:p>
            <a:r>
              <a:rPr lang="en-US" sz="6600" b="1" dirty="0" smtClean="0">
                <a:effectLst>
                  <a:outerShdw blurRad="38100" dist="38100" dir="2700000" algn="tl">
                    <a:srgbClr val="000000">
                      <a:alpha val="43137"/>
                    </a:srgbClr>
                  </a:outerShdw>
                </a:effectLst>
                <a:latin typeface="Arial Black" panose="020B0A04020102020204" pitchFamily="34" charset="0"/>
              </a:rPr>
              <a:t>2018</a:t>
            </a:r>
            <a:endParaRPr lang="en-US" sz="6600" b="1" dirty="0">
              <a:effectLst>
                <a:outerShdw blurRad="38100" dist="38100" dir="2700000" algn="tl">
                  <a:srgbClr val="000000">
                    <a:alpha val="43137"/>
                  </a:srgbClr>
                </a:outerShdw>
              </a:effectLst>
              <a:latin typeface="Arial Black" panose="020B0A04020102020204" pitchFamily="34" charset="0"/>
            </a:endParaRPr>
          </a:p>
        </p:txBody>
      </p:sp>
      <p:sp>
        <p:nvSpPr>
          <p:cNvPr id="21" name="Curved Down Arrow 20"/>
          <p:cNvSpPr/>
          <p:nvPr/>
        </p:nvSpPr>
        <p:spPr>
          <a:xfrm>
            <a:off x="2362200" y="228600"/>
            <a:ext cx="7010400" cy="2057400"/>
          </a:xfrm>
          <a:prstGeom prst="curvedDownArrow">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Explosion 2 21"/>
          <p:cNvSpPr/>
          <p:nvPr/>
        </p:nvSpPr>
        <p:spPr>
          <a:xfrm>
            <a:off x="5950646" y="3241929"/>
            <a:ext cx="6241354" cy="3114293"/>
          </a:xfrm>
          <a:prstGeom prst="irregularSeal2">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321811" y="4414354"/>
            <a:ext cx="3048000" cy="769441"/>
          </a:xfrm>
          <a:prstGeom prst="rect">
            <a:avLst/>
          </a:prstGeom>
          <a:noFill/>
        </p:spPr>
        <p:txBody>
          <a:bodyPr wrap="square" rtlCol="0">
            <a:spAutoFit/>
          </a:bodyPr>
          <a:lstStyle/>
          <a:p>
            <a:r>
              <a:rPr lang="en-US" sz="4400" dirty="0" smtClean="0">
                <a:solidFill>
                  <a:schemeClr val="accent6">
                    <a:lumMod val="75000"/>
                  </a:schemeClr>
                </a:solidFill>
                <a:latin typeface="Arial Black" panose="020B0A04020102020204" pitchFamily="34" charset="0"/>
              </a:rPr>
              <a:t>Your firm</a:t>
            </a:r>
            <a:endParaRPr lang="en-US" sz="4400" dirty="0">
              <a:solidFill>
                <a:schemeClr val="accent6">
                  <a:lumMod val="75000"/>
                </a:schemeClr>
              </a:solidFill>
              <a:latin typeface="Arial Black" panose="020B0A04020102020204" pitchFamily="34" charset="0"/>
            </a:endParaRPr>
          </a:p>
        </p:txBody>
      </p:sp>
    </p:spTree>
    <p:extLst>
      <p:ext uri="{BB962C8B-B14F-4D97-AF65-F5344CB8AC3E}">
        <p14:creationId xmlns:p14="http://schemas.microsoft.com/office/powerpoint/2010/main" val="25934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sz="quarter" idx="10"/>
          </p:nvPr>
        </p:nvSpPr>
        <p:spPr>
          <a:xfrm>
            <a:off x="990600" y="1524000"/>
            <a:ext cx="10972800" cy="4800600"/>
          </a:xfrm>
        </p:spPr>
        <p:txBody>
          <a:bodyPr>
            <a:noAutofit/>
          </a:bodyPr>
          <a:lstStyle/>
          <a:p>
            <a:pPr marL="514350" indent="-514350">
              <a:spcBef>
                <a:spcPts val="1200"/>
              </a:spcBef>
              <a:buFont typeface="Garamond" pitchFamily="18" charset="0"/>
              <a:buAutoNum type="arabicPeriod"/>
            </a:pPr>
            <a:r>
              <a:rPr lang="en-US" altLang="en-US" dirty="0"/>
              <a:t>Client portals for select, strategic clients</a:t>
            </a:r>
          </a:p>
          <a:p>
            <a:pPr marL="514350" indent="-514350">
              <a:spcBef>
                <a:spcPts val="1200"/>
              </a:spcBef>
              <a:buFont typeface="Garamond" pitchFamily="18" charset="0"/>
              <a:buAutoNum type="arabicPeriod"/>
            </a:pPr>
            <a:r>
              <a:rPr lang="en-US" altLang="en-US" dirty="0"/>
              <a:t>Microsite proposals</a:t>
            </a:r>
          </a:p>
          <a:p>
            <a:pPr marL="514350" indent="-514350">
              <a:spcBef>
                <a:spcPts val="1200"/>
              </a:spcBef>
              <a:buFont typeface="Garamond" pitchFamily="18" charset="0"/>
              <a:buAutoNum type="arabicPeriod"/>
            </a:pPr>
            <a:r>
              <a:rPr lang="en-US" altLang="en-US" dirty="0"/>
              <a:t>Create a </a:t>
            </a:r>
            <a:r>
              <a:rPr lang="en-US" altLang="en-US" dirty="0" smtClean="0"/>
              <a:t>Client </a:t>
            </a:r>
            <a:r>
              <a:rPr lang="en-US" altLang="en-US" dirty="0"/>
              <a:t>Advisory Board</a:t>
            </a:r>
          </a:p>
          <a:p>
            <a:pPr marL="514350" indent="-514350">
              <a:spcBef>
                <a:spcPts val="1200"/>
              </a:spcBef>
              <a:buFont typeface="Garamond" pitchFamily="18" charset="0"/>
              <a:buAutoNum type="arabicPeriod"/>
            </a:pPr>
            <a:r>
              <a:rPr lang="en-US" altLang="en-US" dirty="0"/>
              <a:t>Implement a CLE-style training program for the Marketing Department</a:t>
            </a:r>
          </a:p>
          <a:p>
            <a:pPr marL="514350" indent="-514350">
              <a:spcBef>
                <a:spcPts val="1200"/>
              </a:spcBef>
              <a:buFont typeface="Garamond" pitchFamily="18" charset="0"/>
              <a:buAutoNum type="arabicPeriod"/>
            </a:pPr>
            <a:r>
              <a:rPr lang="en-US" altLang="en-US" dirty="0"/>
              <a:t>“</a:t>
            </a:r>
            <a:r>
              <a:rPr lang="en-US" altLang="en-US" dirty="0" smtClean="0"/>
              <a:t>Welcome” </a:t>
            </a:r>
            <a:r>
              <a:rPr lang="en-US" altLang="en-US" dirty="0"/>
              <a:t>package for new clients</a:t>
            </a:r>
          </a:p>
          <a:p>
            <a:pPr marL="514350" indent="-514350">
              <a:spcBef>
                <a:spcPts val="1200"/>
              </a:spcBef>
              <a:buFont typeface="Garamond" pitchFamily="18" charset="0"/>
              <a:buAutoNum type="arabicPeriod"/>
            </a:pPr>
            <a:r>
              <a:rPr lang="en-US" altLang="en-US" dirty="0"/>
              <a:t>Make </a:t>
            </a:r>
            <a:r>
              <a:rPr lang="en-US" altLang="en-US" dirty="0" smtClean="0"/>
              <a:t>website </a:t>
            </a:r>
            <a:r>
              <a:rPr lang="en-US" altLang="en-US" dirty="0"/>
              <a:t>a “smart” website</a:t>
            </a:r>
          </a:p>
          <a:p>
            <a:pPr marL="514350" indent="-514350">
              <a:spcBef>
                <a:spcPts val="1200"/>
              </a:spcBef>
              <a:buFont typeface="Garamond" pitchFamily="18" charset="0"/>
              <a:buAutoNum type="arabicPeriod"/>
            </a:pPr>
            <a:r>
              <a:rPr lang="en-US" altLang="en-US" dirty="0"/>
              <a:t>Master experience database</a:t>
            </a:r>
          </a:p>
        </p:txBody>
      </p:sp>
      <p:sp>
        <p:nvSpPr>
          <p:cNvPr id="6" name="Content Placeholder 5"/>
          <p:cNvSpPr>
            <a:spLocks noGrp="1"/>
          </p:cNvSpPr>
          <p:nvPr>
            <p:ph sz="quarter" idx="11"/>
          </p:nvPr>
        </p:nvSpPr>
        <p:spPr>
          <a:xfrm>
            <a:off x="990600" y="471485"/>
            <a:ext cx="10871200" cy="2614795"/>
          </a:xfrm>
        </p:spPr>
        <p:txBody>
          <a:bodyPr/>
          <a:lstStyle/>
          <a:p>
            <a:r>
              <a:rPr lang="en-US" altLang="en-US" dirty="0"/>
              <a:t>High Potential Innovation Projects</a:t>
            </a:r>
            <a:endParaRPr lang="en-US" dirty="0"/>
          </a:p>
        </p:txBody>
      </p:sp>
    </p:spTree>
    <p:extLst>
      <p:ext uri="{BB962C8B-B14F-4D97-AF65-F5344CB8AC3E}">
        <p14:creationId xmlns:p14="http://schemas.microsoft.com/office/powerpoint/2010/main" val="3271262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77200" y="1047750"/>
            <a:ext cx="4572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l="33750" t="8889" r="30625" b="81111"/>
          <a:stretch/>
        </p:blipFill>
        <p:spPr>
          <a:xfrm>
            <a:off x="304800" y="228600"/>
            <a:ext cx="11582400" cy="1828800"/>
          </a:xfrm>
          <a:prstGeom prst="rect">
            <a:avLst/>
          </a:prstGeom>
        </p:spPr>
      </p:pic>
      <p:sp>
        <p:nvSpPr>
          <p:cNvPr id="10" name="Rectangle 9"/>
          <p:cNvSpPr/>
          <p:nvPr/>
        </p:nvSpPr>
        <p:spPr>
          <a:xfrm>
            <a:off x="304800" y="2133600"/>
            <a:ext cx="11582400" cy="4339650"/>
          </a:xfrm>
          <a:prstGeom prst="rect">
            <a:avLst/>
          </a:prstGeom>
        </p:spPr>
        <p:txBody>
          <a:bodyPr wrap="square">
            <a:spAutoFit/>
          </a:bodyPr>
          <a:lstStyle/>
          <a:p>
            <a:r>
              <a:rPr lang="en-US" sz="2000" b="1" dirty="0" smtClean="0"/>
              <a:t>Named </a:t>
            </a:r>
            <a:r>
              <a:rPr lang="en-US" sz="2000" b="1" dirty="0"/>
              <a:t>in all four </a:t>
            </a:r>
            <a:r>
              <a:rPr lang="en-US" sz="2000" b="1" dirty="0" smtClean="0"/>
              <a:t>ranking </a:t>
            </a:r>
            <a:r>
              <a:rPr lang="en-US" sz="2000" b="1" dirty="0"/>
              <a:t>categories</a:t>
            </a:r>
            <a:r>
              <a:rPr lang="en-US" sz="2000" b="1" dirty="0" smtClean="0"/>
              <a:t>:</a:t>
            </a:r>
          </a:p>
          <a:p>
            <a:endParaRPr lang="en-US" sz="1400" dirty="0"/>
          </a:p>
          <a:p>
            <a:r>
              <a:rPr lang="en-US" sz="2000" b="1" dirty="0"/>
              <a:t>Movers &amp; Shakers:</a:t>
            </a:r>
            <a:r>
              <a:rPr lang="en-US" sz="2000" dirty="0"/>
              <a:t> </a:t>
            </a:r>
            <a:r>
              <a:rPr lang="en-US" sz="2000" dirty="0" smtClean="0"/>
              <a:t>Ranks </a:t>
            </a:r>
            <a:r>
              <a:rPr lang="en-US" sz="2000" dirty="0"/>
              <a:t>among the top 25 percent of U.S. law firms that are “making bold moves which are strategically and tactically impressive.” </a:t>
            </a:r>
            <a:endParaRPr lang="en-US" sz="2000" dirty="0" smtClean="0"/>
          </a:p>
          <a:p>
            <a:endParaRPr lang="en-US" sz="1400" b="1" dirty="0"/>
          </a:p>
          <a:p>
            <a:r>
              <a:rPr lang="en-US" sz="2000" b="1" dirty="0" smtClean="0"/>
              <a:t>Innovation </a:t>
            </a:r>
            <a:r>
              <a:rPr lang="en-US" sz="2000" b="1" dirty="0"/>
              <a:t>Builder:</a:t>
            </a:r>
            <a:r>
              <a:rPr lang="en-US" sz="2000" dirty="0"/>
              <a:t> R</a:t>
            </a:r>
            <a:r>
              <a:rPr lang="en-US" sz="2000" dirty="0" smtClean="0"/>
              <a:t>ecognized </a:t>
            </a:r>
            <a:r>
              <a:rPr lang="en-US" sz="2000" dirty="0"/>
              <a:t>as being among the first to try new approaches and embrace new ways of thinking about client issues</a:t>
            </a:r>
            <a:r>
              <a:rPr lang="en-US" sz="2000" dirty="0" smtClean="0"/>
              <a:t>.</a:t>
            </a:r>
          </a:p>
          <a:p>
            <a:endParaRPr lang="en-US" sz="1400" dirty="0"/>
          </a:p>
          <a:p>
            <a:r>
              <a:rPr lang="en-US" sz="2000" b="1" dirty="0"/>
              <a:t>Client Experience Innovator:</a:t>
            </a:r>
            <a:r>
              <a:rPr lang="en-US" sz="2000" dirty="0"/>
              <a:t> C</a:t>
            </a:r>
            <a:r>
              <a:rPr lang="en-US" sz="2000" dirty="0" smtClean="0"/>
              <a:t>ommended </a:t>
            </a:r>
            <a:r>
              <a:rPr lang="en-US" sz="2000" dirty="0"/>
              <a:t>for delivering a high level of service across teams, practice, and offices; understanding matter-specific risks; proactively bringing industry-specific insight to clients; and using leading edge technology and practices to track budget and performance data</a:t>
            </a:r>
            <a:r>
              <a:rPr lang="en-US" sz="2000" dirty="0" smtClean="0"/>
              <a:t>.</a:t>
            </a:r>
          </a:p>
          <a:p>
            <a:endParaRPr lang="en-US" sz="1400" dirty="0"/>
          </a:p>
          <a:p>
            <a:r>
              <a:rPr lang="en-US" sz="2000" b="1" dirty="0"/>
              <a:t>Law Firm Technology Leader:</a:t>
            </a:r>
            <a:r>
              <a:rPr lang="en-US" sz="2000" dirty="0"/>
              <a:t> O</a:t>
            </a:r>
            <a:r>
              <a:rPr lang="en-US" sz="2000" dirty="0" smtClean="0"/>
              <a:t>ne </a:t>
            </a:r>
            <a:r>
              <a:rPr lang="en-US" sz="2000" dirty="0"/>
              <a:t>of only 61 U.S. law firms hailed for its skill in developing, customizing, and using technology to mine data, improve cost efficiency, predict industry trends, share information, and improve quality.</a:t>
            </a:r>
          </a:p>
        </p:txBody>
      </p:sp>
    </p:spTree>
    <p:extLst>
      <p:ext uri="{BB962C8B-B14F-4D97-AF65-F5344CB8AC3E}">
        <p14:creationId xmlns:p14="http://schemas.microsoft.com/office/powerpoint/2010/main" val="3368583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29000"/>
            <a:ext cx="12192000" cy="3428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61988" y="304800"/>
            <a:ext cx="10868025" cy="2985433"/>
          </a:xfrm>
          <a:prstGeom prst="rect">
            <a:avLst/>
          </a:prstGeom>
        </p:spPr>
        <p:txBody>
          <a:bodyPr vert="horz" wrap="square" lIns="0" tIns="0" rIns="0" bIns="0" rtlCol="0">
            <a:spAutoFit/>
          </a:bodyPr>
          <a:lstStyle/>
          <a:p>
            <a:pPr marL="12700" marR="5080" algn="ctr">
              <a:lnSpc>
                <a:spcPct val="100000"/>
              </a:lnSpc>
            </a:pPr>
            <a:r>
              <a:rPr sz="3600" dirty="0">
                <a:solidFill>
                  <a:srgbClr val="002060"/>
                </a:solidFill>
                <a:latin typeface="AlternateGothic2 BT" panose="020B0608020202050204" pitchFamily="34" charset="0"/>
                <a:cs typeface="Calibri"/>
              </a:rPr>
              <a:t>“In our time </a:t>
            </a:r>
            <a:r>
              <a:rPr sz="3600" spc="-10" dirty="0">
                <a:solidFill>
                  <a:srgbClr val="002060"/>
                </a:solidFill>
                <a:latin typeface="AlternateGothic2 BT" panose="020B0608020202050204" pitchFamily="34" charset="0"/>
                <a:cs typeface="Calibri"/>
              </a:rPr>
              <a:t>we </a:t>
            </a:r>
            <a:r>
              <a:rPr sz="3600" spc="-20" dirty="0">
                <a:solidFill>
                  <a:srgbClr val="002060"/>
                </a:solidFill>
                <a:latin typeface="AlternateGothic2 BT" panose="020B0608020202050204" pitchFamily="34" charset="0"/>
                <a:cs typeface="Calibri"/>
              </a:rPr>
              <a:t>have </a:t>
            </a:r>
            <a:r>
              <a:rPr sz="3600" spc="-5" dirty="0">
                <a:solidFill>
                  <a:srgbClr val="002060"/>
                </a:solidFill>
                <a:latin typeface="AlternateGothic2 BT" panose="020B0608020202050204" pitchFamily="34" charset="0"/>
                <a:cs typeface="Calibri"/>
              </a:rPr>
              <a:t>released </a:t>
            </a:r>
            <a:r>
              <a:rPr sz="3600" dirty="0">
                <a:solidFill>
                  <a:srgbClr val="002060"/>
                </a:solidFill>
                <a:latin typeface="AlternateGothic2 BT" panose="020B0608020202050204" pitchFamily="34" charset="0"/>
                <a:cs typeface="Calibri"/>
              </a:rPr>
              <a:t>a </a:t>
            </a:r>
            <a:r>
              <a:rPr sz="3600" spc="-10" dirty="0">
                <a:solidFill>
                  <a:srgbClr val="002060"/>
                </a:solidFill>
                <a:latin typeface="AlternateGothic2 BT" panose="020B0608020202050204" pitchFamily="34" charset="0"/>
                <a:cs typeface="Calibri"/>
              </a:rPr>
              <a:t>totally </a:t>
            </a:r>
            <a:r>
              <a:rPr sz="3600" spc="-5" dirty="0">
                <a:solidFill>
                  <a:srgbClr val="002060"/>
                </a:solidFill>
                <a:latin typeface="AlternateGothic2 BT" panose="020B0608020202050204" pitchFamily="34" charset="0"/>
                <a:cs typeface="Calibri"/>
              </a:rPr>
              <a:t>new </a:t>
            </a:r>
            <a:r>
              <a:rPr sz="3600" dirty="0">
                <a:solidFill>
                  <a:srgbClr val="002060"/>
                </a:solidFill>
                <a:latin typeface="AlternateGothic2 BT" panose="020B0608020202050204" pitchFamily="34" charset="0"/>
                <a:cs typeface="Calibri"/>
              </a:rPr>
              <a:t>social </a:t>
            </a:r>
            <a:r>
              <a:rPr sz="3600" spc="-20" dirty="0">
                <a:solidFill>
                  <a:srgbClr val="002060"/>
                </a:solidFill>
                <a:latin typeface="AlternateGothic2 BT" panose="020B0608020202050204" pitchFamily="34" charset="0"/>
                <a:cs typeface="Calibri"/>
              </a:rPr>
              <a:t>force, </a:t>
            </a:r>
            <a:r>
              <a:rPr sz="3600" spc="-40" dirty="0" smtClean="0">
                <a:solidFill>
                  <a:srgbClr val="002060"/>
                </a:solidFill>
                <a:latin typeface="AlternateGothic2 BT" panose="020B0608020202050204" pitchFamily="34" charset="0"/>
                <a:cs typeface="Calibri"/>
              </a:rPr>
              <a:t>a </a:t>
            </a:r>
            <a:r>
              <a:rPr sz="3600" spc="-15" dirty="0">
                <a:solidFill>
                  <a:srgbClr val="002060"/>
                </a:solidFill>
                <a:latin typeface="AlternateGothic2 BT" panose="020B0608020202050204" pitchFamily="34" charset="0"/>
                <a:cs typeface="Calibri"/>
              </a:rPr>
              <a:t>stream </a:t>
            </a:r>
            <a:r>
              <a:rPr sz="3600" spc="-5" dirty="0" smtClean="0">
                <a:solidFill>
                  <a:srgbClr val="002060"/>
                </a:solidFill>
                <a:latin typeface="AlternateGothic2 BT" panose="020B0608020202050204" pitchFamily="34" charset="0"/>
                <a:cs typeface="Calibri"/>
              </a:rPr>
              <a:t>of </a:t>
            </a:r>
            <a:r>
              <a:rPr sz="3600" spc="-5" dirty="0">
                <a:solidFill>
                  <a:srgbClr val="002060"/>
                </a:solidFill>
                <a:latin typeface="AlternateGothic2 BT" panose="020B0608020202050204" pitchFamily="34" charset="0"/>
                <a:cs typeface="Calibri"/>
              </a:rPr>
              <a:t>change so </a:t>
            </a:r>
            <a:r>
              <a:rPr sz="3600" spc="-10" dirty="0">
                <a:solidFill>
                  <a:srgbClr val="002060"/>
                </a:solidFill>
                <a:latin typeface="AlternateGothic2 BT" panose="020B0608020202050204" pitchFamily="34" charset="0"/>
                <a:cs typeface="Calibri"/>
              </a:rPr>
              <a:t>accelerated that </a:t>
            </a:r>
            <a:r>
              <a:rPr sz="3600" dirty="0">
                <a:solidFill>
                  <a:srgbClr val="002060"/>
                </a:solidFill>
                <a:latin typeface="AlternateGothic2 BT" panose="020B0608020202050204" pitchFamily="34" charset="0"/>
                <a:cs typeface="Calibri"/>
              </a:rPr>
              <a:t>it </a:t>
            </a:r>
            <a:r>
              <a:rPr sz="3600" spc="-5" dirty="0">
                <a:solidFill>
                  <a:srgbClr val="002060"/>
                </a:solidFill>
                <a:latin typeface="AlternateGothic2 BT" panose="020B0608020202050204" pitchFamily="34" charset="0"/>
                <a:cs typeface="Calibri"/>
              </a:rPr>
              <a:t>influences our sense of time, </a:t>
            </a:r>
            <a:r>
              <a:rPr sz="3600" spc="-15" dirty="0" smtClean="0">
                <a:solidFill>
                  <a:srgbClr val="002060"/>
                </a:solidFill>
                <a:latin typeface="AlternateGothic2 BT" panose="020B0608020202050204" pitchFamily="34" charset="0"/>
                <a:cs typeface="Calibri"/>
              </a:rPr>
              <a:t>revolutionizes </a:t>
            </a:r>
            <a:r>
              <a:rPr sz="3600" spc="-5" dirty="0">
                <a:solidFill>
                  <a:srgbClr val="002060"/>
                </a:solidFill>
                <a:latin typeface="AlternateGothic2 BT" panose="020B0608020202050204" pitchFamily="34" charset="0"/>
                <a:cs typeface="Calibri"/>
              </a:rPr>
              <a:t>the </a:t>
            </a:r>
            <a:r>
              <a:rPr sz="3600" spc="-10" dirty="0">
                <a:solidFill>
                  <a:srgbClr val="002060"/>
                </a:solidFill>
                <a:latin typeface="AlternateGothic2 BT" panose="020B0608020202050204" pitchFamily="34" charset="0"/>
                <a:cs typeface="Calibri"/>
              </a:rPr>
              <a:t>tempo </a:t>
            </a:r>
            <a:r>
              <a:rPr sz="3600" spc="-5" dirty="0">
                <a:solidFill>
                  <a:srgbClr val="002060"/>
                </a:solidFill>
                <a:latin typeface="AlternateGothic2 BT" panose="020B0608020202050204" pitchFamily="34" charset="0"/>
                <a:cs typeface="Calibri"/>
              </a:rPr>
              <a:t>of daily </a:t>
            </a:r>
            <a:r>
              <a:rPr sz="3600" spc="-20" dirty="0">
                <a:solidFill>
                  <a:srgbClr val="002060"/>
                </a:solidFill>
                <a:latin typeface="AlternateGothic2 BT" panose="020B0608020202050204" pitchFamily="34" charset="0"/>
                <a:cs typeface="Calibri"/>
              </a:rPr>
              <a:t>life, </a:t>
            </a:r>
            <a:r>
              <a:rPr sz="3600" dirty="0">
                <a:solidFill>
                  <a:srgbClr val="002060"/>
                </a:solidFill>
                <a:latin typeface="AlternateGothic2 BT" panose="020B0608020202050204" pitchFamily="34" charset="0"/>
                <a:cs typeface="Calibri"/>
              </a:rPr>
              <a:t>and </a:t>
            </a:r>
            <a:r>
              <a:rPr sz="3600" spc="-25" dirty="0">
                <a:solidFill>
                  <a:srgbClr val="002060"/>
                </a:solidFill>
                <a:latin typeface="AlternateGothic2 BT" panose="020B0608020202050204" pitchFamily="34" charset="0"/>
                <a:cs typeface="Calibri"/>
              </a:rPr>
              <a:t>affects </a:t>
            </a:r>
            <a:r>
              <a:rPr sz="3600" dirty="0">
                <a:solidFill>
                  <a:srgbClr val="002060"/>
                </a:solidFill>
                <a:latin typeface="AlternateGothic2 BT" panose="020B0608020202050204" pitchFamily="34" charset="0"/>
                <a:cs typeface="Calibri"/>
              </a:rPr>
              <a:t>the </a:t>
            </a:r>
            <a:r>
              <a:rPr sz="3600" spc="-10" dirty="0">
                <a:solidFill>
                  <a:srgbClr val="002060"/>
                </a:solidFill>
                <a:latin typeface="AlternateGothic2 BT" panose="020B0608020202050204" pitchFamily="34" charset="0"/>
                <a:cs typeface="Calibri"/>
              </a:rPr>
              <a:t>very </a:t>
            </a:r>
            <a:r>
              <a:rPr sz="3600" spc="-35" dirty="0">
                <a:solidFill>
                  <a:srgbClr val="002060"/>
                </a:solidFill>
                <a:latin typeface="AlternateGothic2 BT" panose="020B0608020202050204" pitchFamily="34" charset="0"/>
                <a:cs typeface="Calibri"/>
              </a:rPr>
              <a:t>way </a:t>
            </a:r>
            <a:r>
              <a:rPr sz="3600" spc="-15" dirty="0">
                <a:solidFill>
                  <a:srgbClr val="002060"/>
                </a:solidFill>
                <a:latin typeface="AlternateGothic2 BT" panose="020B0608020202050204" pitchFamily="34" charset="0"/>
                <a:cs typeface="Calibri"/>
              </a:rPr>
              <a:t>we </a:t>
            </a:r>
            <a:r>
              <a:rPr sz="3600" spc="-20" dirty="0" smtClean="0">
                <a:solidFill>
                  <a:srgbClr val="002060"/>
                </a:solidFill>
                <a:latin typeface="AlternateGothic2 BT" panose="020B0608020202050204" pitchFamily="34" charset="0"/>
                <a:cs typeface="Calibri"/>
              </a:rPr>
              <a:t>feel </a:t>
            </a:r>
            <a:r>
              <a:rPr sz="3600" spc="-5" dirty="0">
                <a:solidFill>
                  <a:srgbClr val="002060"/>
                </a:solidFill>
                <a:latin typeface="AlternateGothic2 BT" panose="020B0608020202050204" pitchFamily="34" charset="0"/>
                <a:cs typeface="Calibri"/>
              </a:rPr>
              <a:t>the world </a:t>
            </a:r>
            <a:r>
              <a:rPr sz="3600" spc="-10" dirty="0">
                <a:solidFill>
                  <a:srgbClr val="002060"/>
                </a:solidFill>
                <a:latin typeface="AlternateGothic2 BT" panose="020B0608020202050204" pitchFamily="34" charset="0"/>
                <a:cs typeface="Calibri"/>
              </a:rPr>
              <a:t>around</a:t>
            </a:r>
            <a:r>
              <a:rPr sz="3600" spc="-30" dirty="0">
                <a:solidFill>
                  <a:srgbClr val="002060"/>
                </a:solidFill>
                <a:latin typeface="AlternateGothic2 BT" panose="020B0608020202050204" pitchFamily="34" charset="0"/>
                <a:cs typeface="Calibri"/>
              </a:rPr>
              <a:t> </a:t>
            </a:r>
            <a:r>
              <a:rPr sz="3600" spc="-65" dirty="0">
                <a:solidFill>
                  <a:srgbClr val="002060"/>
                </a:solidFill>
                <a:latin typeface="AlternateGothic2 BT" panose="020B0608020202050204" pitchFamily="34" charset="0"/>
                <a:cs typeface="Calibri"/>
              </a:rPr>
              <a:t>us.”</a:t>
            </a:r>
            <a:endParaRPr sz="3600" dirty="0">
              <a:solidFill>
                <a:srgbClr val="002060"/>
              </a:solidFill>
              <a:latin typeface="AlternateGothic2 BT" panose="020B0608020202050204" pitchFamily="34" charset="0"/>
              <a:cs typeface="Calibri"/>
            </a:endParaRPr>
          </a:p>
          <a:p>
            <a:pPr>
              <a:lnSpc>
                <a:spcPct val="100000"/>
              </a:lnSpc>
              <a:spcBef>
                <a:spcPts val="15"/>
              </a:spcBef>
            </a:pPr>
            <a:endParaRPr sz="1400" dirty="0">
              <a:solidFill>
                <a:srgbClr val="002060"/>
              </a:solidFill>
              <a:latin typeface="AlternateGothic2 BT" panose="020B0608020202050204" pitchFamily="34" charset="0"/>
              <a:cs typeface="Times New Roman"/>
            </a:endParaRPr>
          </a:p>
          <a:p>
            <a:pPr marL="57785" algn="ctr">
              <a:lnSpc>
                <a:spcPct val="100000"/>
              </a:lnSpc>
            </a:pPr>
            <a:r>
              <a:rPr sz="3600" dirty="0">
                <a:solidFill>
                  <a:srgbClr val="002060"/>
                </a:solidFill>
                <a:latin typeface="AlternateGothic2 BT" panose="020B0608020202050204" pitchFamily="34" charset="0"/>
                <a:cs typeface="Calibri"/>
              </a:rPr>
              <a:t>~ </a:t>
            </a:r>
            <a:r>
              <a:rPr sz="3600" spc="-15" dirty="0">
                <a:solidFill>
                  <a:srgbClr val="002060"/>
                </a:solidFill>
                <a:latin typeface="AlternateGothic2 BT" panose="020B0608020202050204" pitchFamily="34" charset="0"/>
                <a:cs typeface="Calibri"/>
              </a:rPr>
              <a:t>Ken</a:t>
            </a:r>
            <a:r>
              <a:rPr sz="3600" spc="-75" dirty="0">
                <a:solidFill>
                  <a:srgbClr val="002060"/>
                </a:solidFill>
                <a:latin typeface="AlternateGothic2 BT" panose="020B0608020202050204" pitchFamily="34" charset="0"/>
                <a:cs typeface="Calibri"/>
              </a:rPr>
              <a:t> </a:t>
            </a:r>
            <a:r>
              <a:rPr sz="3600" spc="-15" dirty="0">
                <a:solidFill>
                  <a:srgbClr val="002060"/>
                </a:solidFill>
                <a:latin typeface="AlternateGothic2 BT" panose="020B0608020202050204" pitchFamily="34" charset="0"/>
                <a:cs typeface="Calibri"/>
              </a:rPr>
              <a:t>Robinson</a:t>
            </a:r>
            <a:endParaRPr sz="3600" dirty="0">
              <a:solidFill>
                <a:srgbClr val="002060"/>
              </a:solidFill>
              <a:latin typeface="AlternateGothic2 BT" panose="020B0608020202050204" pitchFamily="34" charset="0"/>
              <a:cs typeface="Calibri"/>
            </a:endParaRPr>
          </a:p>
          <a:p>
            <a:pPr marL="60325" algn="ctr">
              <a:lnSpc>
                <a:spcPct val="100000"/>
              </a:lnSpc>
            </a:pPr>
            <a:r>
              <a:rPr sz="3600" i="1" spc="-5" dirty="0">
                <a:solidFill>
                  <a:srgbClr val="002060"/>
                </a:solidFill>
                <a:latin typeface="AlternateGothic2 BT" panose="020B0608020202050204" pitchFamily="34" charset="0"/>
                <a:cs typeface="Calibri"/>
              </a:rPr>
              <a:t>Out of our Minds</a:t>
            </a:r>
            <a:r>
              <a:rPr sz="3600" spc="-5" dirty="0">
                <a:solidFill>
                  <a:srgbClr val="002060"/>
                </a:solidFill>
                <a:latin typeface="AlternateGothic2 BT" panose="020B0608020202050204" pitchFamily="34" charset="0"/>
                <a:cs typeface="Calibri"/>
              </a:rPr>
              <a:t>, p.</a:t>
            </a:r>
            <a:r>
              <a:rPr sz="3600" dirty="0">
                <a:solidFill>
                  <a:srgbClr val="002060"/>
                </a:solidFill>
                <a:latin typeface="AlternateGothic2 BT" panose="020B0608020202050204" pitchFamily="34" charset="0"/>
                <a:cs typeface="Calibri"/>
              </a:rPr>
              <a:t> 46</a:t>
            </a:r>
          </a:p>
        </p:txBody>
      </p:sp>
    </p:spTree>
    <p:extLst>
      <p:ext uri="{BB962C8B-B14F-4D97-AF65-F5344CB8AC3E}">
        <p14:creationId xmlns:p14="http://schemas.microsoft.com/office/powerpoint/2010/main" val="7081929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79" t="17595" r="10310" b="11615"/>
          <a:stretch/>
        </p:blipFill>
        <p:spPr>
          <a:xfrm>
            <a:off x="-10980" y="0"/>
            <a:ext cx="12202980" cy="6858000"/>
          </a:xfrm>
          <a:prstGeom prst="rect">
            <a:avLst/>
          </a:prstGeom>
        </p:spPr>
      </p:pic>
    </p:spTree>
    <p:extLst>
      <p:ext uri="{BB962C8B-B14F-4D97-AF65-F5344CB8AC3E}">
        <p14:creationId xmlns:p14="http://schemas.microsoft.com/office/powerpoint/2010/main" val="20656954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4" cstate="print"/>
            <a:stretch>
              <a:fillRect/>
            </a:stretch>
          </a:blipFill>
        </p:spPr>
        <p:txBody>
          <a:bodyPr wrap="square" lIns="0" tIns="0" rIns="0" bIns="0" rtlCol="0"/>
          <a:lstStyle/>
          <a:p>
            <a:endParaRPr/>
          </a:p>
        </p:txBody>
      </p:sp>
      <p:sp>
        <p:nvSpPr>
          <p:cNvPr id="6" name="Rectangle 5"/>
          <p:cNvSpPr/>
          <p:nvPr/>
        </p:nvSpPr>
        <p:spPr>
          <a:xfrm>
            <a:off x="6477000" y="228600"/>
            <a:ext cx="5334000" cy="1219200"/>
          </a:xfrm>
          <a:prstGeom prst="rect">
            <a:avLst/>
          </a:prstGeom>
          <a:solidFill>
            <a:schemeClr val="tx1"/>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2300" y="355937"/>
            <a:ext cx="4734232" cy="1015663"/>
          </a:xfrm>
          <a:prstGeom prst="rect">
            <a:avLst/>
          </a:prstGeom>
          <a:noFill/>
        </p:spPr>
        <p:txBody>
          <a:bodyPr wrap="square" rtlCol="0">
            <a:spAutoFit/>
          </a:bodyPr>
          <a:lstStyle/>
          <a:p>
            <a:r>
              <a:rPr lang="en-US" sz="6000" b="1" dirty="0" smtClean="0">
                <a:solidFill>
                  <a:schemeClr val="bg1"/>
                </a:solidFill>
                <a:latin typeface="Road Rage" pitchFamily="50" charset="0"/>
              </a:rPr>
              <a:t>YOU</a:t>
            </a:r>
            <a:r>
              <a:rPr lang="en-US" sz="2800" b="1" dirty="0" smtClean="0">
                <a:latin typeface="Road Rage" pitchFamily="50" charset="0"/>
              </a:rPr>
              <a:t>.</a:t>
            </a:r>
            <a:r>
              <a:rPr lang="en-US" sz="6000" b="1" dirty="0" smtClean="0">
                <a:solidFill>
                  <a:schemeClr val="bg1"/>
                </a:solidFill>
                <a:latin typeface="Road Rage" pitchFamily="50" charset="0"/>
              </a:rPr>
              <a:t> ROCK!</a:t>
            </a:r>
            <a:endParaRPr lang="en-US" sz="6000" b="1" dirty="0">
              <a:solidFill>
                <a:schemeClr val="bg1"/>
              </a:solidFill>
              <a:latin typeface="Road Rage" pitchFamily="50" charset="0"/>
            </a:endParaRPr>
          </a:p>
        </p:txBody>
      </p:sp>
      <p:pic>
        <p:nvPicPr>
          <p:cNvPr id="5" name="Earth Wind  Fire - Septemb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6196" y="6339731"/>
            <a:ext cx="174952" cy="174952"/>
          </a:xfrm>
          <a:prstGeom prst="rect">
            <a:avLst/>
          </a:prstGeom>
        </p:spPr>
      </p:pic>
    </p:spTree>
    <p:extLst>
      <p:ext uri="{BB962C8B-B14F-4D97-AF65-F5344CB8AC3E}">
        <p14:creationId xmlns:p14="http://schemas.microsoft.com/office/powerpoint/2010/main" val="15683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867900" y="228600"/>
            <a:ext cx="2133600" cy="19141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78147" y="173736"/>
            <a:ext cx="2235707" cy="185013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257300" y="2209800"/>
            <a:ext cx="9677400" cy="4185761"/>
          </a:xfrm>
          <a:prstGeom prst="rect">
            <a:avLst/>
          </a:prstGeom>
        </p:spPr>
        <p:txBody>
          <a:bodyPr vert="horz" wrap="square" lIns="0" tIns="0" rIns="0" bIns="0" rtlCol="0">
            <a:spAutoFit/>
          </a:bodyPr>
          <a:lstStyle/>
          <a:p>
            <a:pPr algn="ctr">
              <a:lnSpc>
                <a:spcPct val="100000"/>
              </a:lnSpc>
            </a:pPr>
            <a:r>
              <a:rPr lang="en-US" sz="4000" b="1" spc="-5" dirty="0" smtClean="0">
                <a:solidFill>
                  <a:srgbClr val="001F5F"/>
                </a:solidFill>
                <a:latin typeface="Century Gothic"/>
                <a:cs typeface="Century Gothic"/>
              </a:rPr>
              <a:t>www.rightchordleadership.com</a:t>
            </a:r>
            <a:endParaRPr sz="4000" dirty="0">
              <a:latin typeface="Century Gothic"/>
              <a:cs typeface="Century Gothic"/>
            </a:endParaRPr>
          </a:p>
          <a:p>
            <a:pPr>
              <a:lnSpc>
                <a:spcPct val="100000"/>
              </a:lnSpc>
              <a:spcBef>
                <a:spcPts val="45"/>
              </a:spcBef>
            </a:pPr>
            <a:endParaRPr sz="3200" dirty="0">
              <a:latin typeface="Times New Roman"/>
              <a:cs typeface="Times New Roman"/>
            </a:endParaRPr>
          </a:p>
          <a:p>
            <a:pPr marL="1270" algn="ctr">
              <a:lnSpc>
                <a:spcPct val="100000"/>
              </a:lnSpc>
            </a:pPr>
            <a:r>
              <a:rPr lang="en-US" sz="4000" b="1" dirty="0" smtClean="0">
                <a:solidFill>
                  <a:srgbClr val="001F5F"/>
                </a:solidFill>
                <a:latin typeface="Century Gothic"/>
                <a:cs typeface="Century Gothic"/>
              </a:rPr>
              <a:t>LinkedIn: Dr. Michael Y. Brenner</a:t>
            </a:r>
            <a:r>
              <a:rPr sz="4000" b="1" spc="-5" dirty="0" smtClean="0">
                <a:solidFill>
                  <a:srgbClr val="001F5F"/>
                </a:solidFill>
                <a:latin typeface="Century Gothic"/>
                <a:cs typeface="Century Gothic"/>
              </a:rPr>
              <a:t> </a:t>
            </a:r>
            <a:endParaRPr lang="en-US" sz="4000" b="1" spc="-5" dirty="0" smtClean="0">
              <a:solidFill>
                <a:srgbClr val="001F5F"/>
              </a:solidFill>
              <a:latin typeface="Century Gothic"/>
              <a:cs typeface="Century Gothic"/>
            </a:endParaRPr>
          </a:p>
          <a:p>
            <a:pPr marL="1270" algn="ctr">
              <a:lnSpc>
                <a:spcPct val="100000"/>
              </a:lnSpc>
            </a:pPr>
            <a:endParaRPr lang="en-US" sz="4000" b="1" spc="-5" dirty="0">
              <a:solidFill>
                <a:srgbClr val="001F5F"/>
              </a:solidFill>
              <a:latin typeface="Century Gothic"/>
              <a:cs typeface="Century Gothic"/>
            </a:endParaRPr>
          </a:p>
          <a:p>
            <a:pPr marL="1270" algn="ctr"/>
            <a:r>
              <a:rPr lang="en-US" sz="4000" b="1" spc="-5" dirty="0" smtClean="0">
                <a:solidFill>
                  <a:srgbClr val="001F5F"/>
                </a:solidFill>
                <a:latin typeface="Century Gothic"/>
                <a:cs typeface="Century Gothic"/>
              </a:rPr>
              <a:t>michael@rightchordleadership.com</a:t>
            </a:r>
          </a:p>
          <a:p>
            <a:pPr marL="1270" algn="ctr">
              <a:lnSpc>
                <a:spcPct val="100000"/>
              </a:lnSpc>
            </a:pPr>
            <a:endParaRPr lang="en-US" sz="4000" b="1" spc="-5" dirty="0">
              <a:solidFill>
                <a:srgbClr val="001F5F"/>
              </a:solidFill>
              <a:latin typeface="Century Gothic"/>
              <a:cs typeface="Century Gothic"/>
            </a:endParaRPr>
          </a:p>
          <a:p>
            <a:pPr marL="1270" algn="ctr">
              <a:lnSpc>
                <a:spcPct val="100000"/>
              </a:lnSpc>
            </a:pPr>
            <a:r>
              <a:rPr lang="en-US" sz="4000" b="1" spc="-5" dirty="0" smtClean="0">
                <a:solidFill>
                  <a:srgbClr val="001F5F"/>
                </a:solidFill>
                <a:latin typeface="Century Gothic"/>
                <a:cs typeface="Century Gothic"/>
              </a:rPr>
              <a:t>610.724.3621</a:t>
            </a:r>
            <a:endParaRPr lang="en-US" sz="4000" dirty="0">
              <a:latin typeface="Century Gothic"/>
              <a:cs typeface="Century Gothic"/>
            </a:endParaRPr>
          </a:p>
        </p:txBody>
      </p:sp>
      <p:sp>
        <p:nvSpPr>
          <p:cNvPr id="5" name="object 5"/>
          <p:cNvSpPr/>
          <p:nvPr/>
        </p:nvSpPr>
        <p:spPr>
          <a:xfrm>
            <a:off x="381000" y="228600"/>
            <a:ext cx="2133600" cy="191414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1149096" y="2199132"/>
            <a:ext cx="3881628" cy="643127"/>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361931" y="3473196"/>
            <a:ext cx="2132076" cy="33985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069461" y="3431033"/>
            <a:ext cx="1751076" cy="52273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13943" y="3800855"/>
            <a:ext cx="2787396" cy="54711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95883" y="5695188"/>
            <a:ext cx="3290316" cy="35814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9361931" y="5695188"/>
            <a:ext cx="1685544" cy="406908"/>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5136640" y="5992774"/>
            <a:ext cx="2864359" cy="615553"/>
          </a:xfrm>
          <a:prstGeom prst="rect">
            <a:avLst/>
          </a:prstGeom>
        </p:spPr>
        <p:txBody>
          <a:bodyPr vert="horz" wrap="square" lIns="0" tIns="0" rIns="0" bIns="0" rtlCol="0">
            <a:spAutoFit/>
          </a:bodyPr>
          <a:lstStyle/>
          <a:p>
            <a:pPr marL="12700">
              <a:lnSpc>
                <a:spcPct val="100000"/>
              </a:lnSpc>
            </a:pPr>
            <a:r>
              <a:rPr sz="4000" b="1" spc="-10" dirty="0">
                <a:latin typeface="Calibri"/>
                <a:cs typeface="Calibri"/>
              </a:rPr>
              <a:t>Public</a:t>
            </a:r>
            <a:r>
              <a:rPr sz="4000" b="1" spc="-45" dirty="0">
                <a:latin typeface="Calibri"/>
                <a:cs typeface="Calibri"/>
              </a:rPr>
              <a:t> </a:t>
            </a:r>
            <a:r>
              <a:rPr sz="4000" b="1" spc="-5" dirty="0">
                <a:latin typeface="Calibri"/>
                <a:cs typeface="Calibri"/>
              </a:rPr>
              <a:t>Health</a:t>
            </a:r>
            <a:endParaRPr sz="4000" dirty="0">
              <a:latin typeface="Calibri"/>
              <a:cs typeface="Calibri"/>
            </a:endParaRPr>
          </a:p>
        </p:txBody>
      </p:sp>
      <p:sp>
        <p:nvSpPr>
          <p:cNvPr id="14" name="object 14"/>
          <p:cNvSpPr txBox="1"/>
          <p:nvPr/>
        </p:nvSpPr>
        <p:spPr>
          <a:xfrm>
            <a:off x="3054194" y="4839756"/>
            <a:ext cx="3171063" cy="492443"/>
          </a:xfrm>
          <a:prstGeom prst="rect">
            <a:avLst/>
          </a:prstGeom>
        </p:spPr>
        <p:txBody>
          <a:bodyPr vert="horz" wrap="square" lIns="0" tIns="0" rIns="0" bIns="0" rtlCol="0">
            <a:spAutoFit/>
          </a:bodyPr>
          <a:lstStyle/>
          <a:p>
            <a:pPr marL="12700">
              <a:lnSpc>
                <a:spcPct val="100000"/>
              </a:lnSpc>
            </a:pPr>
            <a:r>
              <a:rPr sz="3200" b="1" spc="-5" dirty="0">
                <a:solidFill>
                  <a:srgbClr val="44536A"/>
                </a:solidFill>
                <a:latin typeface="Calibri"/>
                <a:cs typeface="Calibri"/>
              </a:rPr>
              <a:t>C</a:t>
            </a:r>
            <a:r>
              <a:rPr sz="3200" b="1" spc="5" dirty="0">
                <a:solidFill>
                  <a:srgbClr val="44536A"/>
                </a:solidFill>
                <a:latin typeface="Calibri"/>
                <a:cs typeface="Calibri"/>
              </a:rPr>
              <a:t>o</a:t>
            </a:r>
            <a:r>
              <a:rPr sz="3200" b="1" spc="-5" dirty="0">
                <a:solidFill>
                  <a:srgbClr val="44536A"/>
                </a:solidFill>
                <a:latin typeface="Calibri"/>
                <a:cs typeface="Calibri"/>
              </a:rPr>
              <a:t>m</a:t>
            </a:r>
            <a:r>
              <a:rPr sz="3200" b="1" spc="5" dirty="0">
                <a:solidFill>
                  <a:srgbClr val="44536A"/>
                </a:solidFill>
                <a:latin typeface="Calibri"/>
                <a:cs typeface="Calibri"/>
              </a:rPr>
              <a:t>m</a:t>
            </a:r>
            <a:r>
              <a:rPr sz="3200" b="1" dirty="0">
                <a:solidFill>
                  <a:srgbClr val="44536A"/>
                </a:solidFill>
                <a:latin typeface="Calibri"/>
                <a:cs typeface="Calibri"/>
              </a:rPr>
              <a:t>u</a:t>
            </a:r>
            <a:r>
              <a:rPr sz="3200" b="1" spc="-10" dirty="0">
                <a:solidFill>
                  <a:srgbClr val="44536A"/>
                </a:solidFill>
                <a:latin typeface="Calibri"/>
                <a:cs typeface="Calibri"/>
              </a:rPr>
              <a:t>n</a:t>
            </a:r>
            <a:r>
              <a:rPr sz="3200" b="1" dirty="0">
                <a:solidFill>
                  <a:srgbClr val="44536A"/>
                </a:solidFill>
                <a:latin typeface="Calibri"/>
                <a:cs typeface="Calibri"/>
              </a:rPr>
              <a:t>i</a:t>
            </a:r>
            <a:r>
              <a:rPr sz="3200" b="1" spc="-15" dirty="0">
                <a:solidFill>
                  <a:srgbClr val="44536A"/>
                </a:solidFill>
                <a:latin typeface="Calibri"/>
                <a:cs typeface="Calibri"/>
              </a:rPr>
              <a:t>c</a:t>
            </a:r>
            <a:r>
              <a:rPr sz="3200" b="1" spc="-25" dirty="0">
                <a:solidFill>
                  <a:srgbClr val="44536A"/>
                </a:solidFill>
                <a:latin typeface="Calibri"/>
                <a:cs typeface="Calibri"/>
              </a:rPr>
              <a:t>a</a:t>
            </a:r>
            <a:r>
              <a:rPr sz="3200" b="1" dirty="0">
                <a:solidFill>
                  <a:srgbClr val="44536A"/>
                </a:solidFill>
                <a:latin typeface="Calibri"/>
                <a:cs typeface="Calibri"/>
              </a:rPr>
              <a:t>t</a:t>
            </a:r>
            <a:r>
              <a:rPr sz="3200" b="1" spc="-10" dirty="0">
                <a:solidFill>
                  <a:srgbClr val="44536A"/>
                </a:solidFill>
                <a:latin typeface="Calibri"/>
                <a:cs typeface="Calibri"/>
              </a:rPr>
              <a:t>i</a:t>
            </a:r>
            <a:r>
              <a:rPr sz="3200" b="1" dirty="0">
                <a:solidFill>
                  <a:srgbClr val="44536A"/>
                </a:solidFill>
                <a:latin typeface="Calibri"/>
                <a:cs typeface="Calibri"/>
              </a:rPr>
              <a:t>ons</a:t>
            </a:r>
            <a:endParaRPr sz="3200" dirty="0">
              <a:latin typeface="Calibri"/>
              <a:cs typeface="Calibri"/>
            </a:endParaRPr>
          </a:p>
        </p:txBody>
      </p:sp>
      <p:sp>
        <p:nvSpPr>
          <p:cNvPr id="17" name="object 17"/>
          <p:cNvSpPr txBox="1"/>
          <p:nvPr/>
        </p:nvSpPr>
        <p:spPr>
          <a:xfrm>
            <a:off x="8346693" y="1683511"/>
            <a:ext cx="2866390" cy="609600"/>
          </a:xfrm>
          <a:prstGeom prst="rect">
            <a:avLst/>
          </a:prstGeom>
        </p:spPr>
        <p:txBody>
          <a:bodyPr vert="horz" wrap="square" lIns="0" tIns="0" rIns="0" bIns="0" rtlCol="0">
            <a:spAutoFit/>
          </a:bodyPr>
          <a:lstStyle/>
          <a:p>
            <a:pPr marL="12700">
              <a:lnSpc>
                <a:spcPct val="100000"/>
              </a:lnSpc>
            </a:pPr>
            <a:r>
              <a:rPr sz="4000" b="1" spc="-10" dirty="0">
                <a:solidFill>
                  <a:srgbClr val="FFC000"/>
                </a:solidFill>
                <a:latin typeface="Tahoma"/>
                <a:cs typeface="Tahoma"/>
              </a:rPr>
              <a:t>Agriculture</a:t>
            </a:r>
            <a:endParaRPr sz="4000" dirty="0">
              <a:latin typeface="Tahoma"/>
              <a:cs typeface="Tahoma"/>
            </a:endParaRPr>
          </a:p>
        </p:txBody>
      </p:sp>
      <p:sp>
        <p:nvSpPr>
          <p:cNvPr id="2" name="TextBox 1"/>
          <p:cNvSpPr txBox="1"/>
          <p:nvPr/>
        </p:nvSpPr>
        <p:spPr>
          <a:xfrm>
            <a:off x="1295400" y="671169"/>
            <a:ext cx="2971800" cy="830997"/>
          </a:xfrm>
          <a:prstGeom prst="rect">
            <a:avLst/>
          </a:prstGeom>
          <a:noFill/>
        </p:spPr>
        <p:txBody>
          <a:bodyPr wrap="square" rtlCol="0">
            <a:spAutoFit/>
          </a:bodyPr>
          <a:lstStyle/>
          <a:p>
            <a:r>
              <a:rPr lang="en-US" sz="4800" b="1" dirty="0" smtClean="0">
                <a:solidFill>
                  <a:schemeClr val="accent6">
                    <a:lumMod val="50000"/>
                  </a:schemeClr>
                </a:solidFill>
                <a:latin typeface="Yu Gothic" panose="020B0400000000000000" pitchFamily="34" charset="-128"/>
                <a:ea typeface="Yu Gothic" panose="020B0400000000000000" pitchFamily="34" charset="-128"/>
              </a:rPr>
              <a:t>Science</a:t>
            </a:r>
            <a:endParaRPr lang="en-US" sz="4800" b="1" dirty="0">
              <a:solidFill>
                <a:schemeClr val="accent6">
                  <a:lumMod val="50000"/>
                </a:schemeClr>
              </a:solidFill>
              <a:latin typeface="Yu Gothic" panose="020B0400000000000000" pitchFamily="34" charset="-128"/>
              <a:ea typeface="Yu Gothic" panose="020B0400000000000000" pitchFamily="34" charset="-128"/>
            </a:endParaRPr>
          </a:p>
        </p:txBody>
      </p:sp>
      <p:sp>
        <p:nvSpPr>
          <p:cNvPr id="4" name="TextBox 3"/>
          <p:cNvSpPr txBox="1"/>
          <p:nvPr/>
        </p:nvSpPr>
        <p:spPr>
          <a:xfrm>
            <a:off x="5554721" y="183475"/>
            <a:ext cx="3429000" cy="830997"/>
          </a:xfrm>
          <a:prstGeom prst="rect">
            <a:avLst/>
          </a:prstGeom>
          <a:noFill/>
        </p:spPr>
        <p:txBody>
          <a:bodyPr wrap="square" rtlCol="0">
            <a:spAutoFit/>
          </a:bodyPr>
          <a:lstStyle/>
          <a:p>
            <a:r>
              <a:rPr lang="en-US" sz="4800" dirty="0" smtClean="0">
                <a:latin typeface="Consolas" panose="020B0609020204030204" pitchFamily="49" charset="0"/>
                <a:ea typeface="Ebrima" panose="02000000000000000000" pitchFamily="2" charset="0"/>
                <a:cs typeface="Ebrima" panose="02000000000000000000" pitchFamily="2" charset="0"/>
              </a:rPr>
              <a:t>Business</a:t>
            </a:r>
            <a:endParaRPr lang="en-US" sz="4800" dirty="0">
              <a:latin typeface="Consolas" panose="020B0609020204030204" pitchFamily="49" charset="0"/>
              <a:ea typeface="Ebrima" panose="02000000000000000000" pitchFamily="2" charset="0"/>
              <a:cs typeface="Ebrima" panose="02000000000000000000" pitchFamily="2" charset="0"/>
            </a:endParaRPr>
          </a:p>
        </p:txBody>
      </p:sp>
      <p:sp>
        <p:nvSpPr>
          <p:cNvPr id="19" name="TextBox 18"/>
          <p:cNvSpPr txBox="1"/>
          <p:nvPr/>
        </p:nvSpPr>
        <p:spPr>
          <a:xfrm>
            <a:off x="6921646" y="4264243"/>
            <a:ext cx="4301269" cy="830997"/>
          </a:xfrm>
          <a:prstGeom prst="rect">
            <a:avLst/>
          </a:prstGeom>
          <a:noFill/>
        </p:spPr>
        <p:txBody>
          <a:bodyPr wrap="square" rtlCol="0">
            <a:spAutoFit/>
          </a:bodyPr>
          <a:lstStyle/>
          <a:p>
            <a:r>
              <a:rPr lang="en-US" sz="4800" dirty="0" smtClean="0">
                <a:latin typeface="Bookman Old Style" panose="02050604050505020204" pitchFamily="18" charset="0"/>
                <a:ea typeface="Ebrima" panose="02000000000000000000" pitchFamily="2" charset="0"/>
                <a:cs typeface="Ebrima" panose="02000000000000000000" pitchFamily="2" charset="0"/>
              </a:rPr>
              <a:t>Architecture</a:t>
            </a:r>
            <a:endParaRPr lang="en-US" sz="4800" dirty="0">
              <a:latin typeface="Bookman Old Style" panose="02050604050505020204" pitchFamily="18" charset="0"/>
              <a:ea typeface="Ebrima" panose="02000000000000000000" pitchFamily="2" charset="0"/>
              <a:cs typeface="Ebrima" panose="02000000000000000000" pitchFamily="2" charset="0"/>
            </a:endParaRPr>
          </a:p>
        </p:txBody>
      </p:sp>
      <p:sp>
        <p:nvSpPr>
          <p:cNvPr id="5" name="TextBox 4"/>
          <p:cNvSpPr txBox="1"/>
          <p:nvPr/>
        </p:nvSpPr>
        <p:spPr>
          <a:xfrm>
            <a:off x="6568819" y="2692859"/>
            <a:ext cx="2414902" cy="1107996"/>
          </a:xfrm>
          <a:prstGeom prst="rect">
            <a:avLst/>
          </a:prstGeom>
          <a:noFill/>
        </p:spPr>
        <p:txBody>
          <a:bodyPr wrap="square" rtlCol="0">
            <a:spAutoFit/>
          </a:bodyPr>
          <a:lstStyle/>
          <a:p>
            <a:r>
              <a:rPr lang="en-US" sz="6600" dirty="0" smtClean="0">
                <a:solidFill>
                  <a:schemeClr val="accent1">
                    <a:lumMod val="50000"/>
                  </a:schemeClr>
                </a:solidFill>
                <a:latin typeface="Nirmala UI" panose="020B0502040204020203" pitchFamily="34" charset="0"/>
                <a:cs typeface="Nirmala UI" panose="020B0502040204020203" pitchFamily="34" charset="0"/>
              </a:rPr>
              <a:t>Law</a:t>
            </a:r>
            <a:endParaRPr lang="en-US" sz="6600" dirty="0">
              <a:solidFill>
                <a:schemeClr val="accent1">
                  <a:lumMod val="50000"/>
                </a:schemeClr>
              </a:solidFill>
              <a:latin typeface="Nirmala UI" panose="020B0502040204020203" pitchFamily="34" charset="0"/>
              <a:cs typeface="Nirmala UI" panose="020B0502040204020203" pitchFamily="34" charset="0"/>
            </a:endParaRPr>
          </a:p>
        </p:txBody>
      </p:sp>
      <p:sp>
        <p:nvSpPr>
          <p:cNvPr id="20" name="TextBox 19"/>
          <p:cNvSpPr txBox="1"/>
          <p:nvPr/>
        </p:nvSpPr>
        <p:spPr>
          <a:xfrm>
            <a:off x="5083019" y="1323514"/>
            <a:ext cx="2284476" cy="769441"/>
          </a:xfrm>
          <a:prstGeom prst="rect">
            <a:avLst/>
          </a:prstGeom>
          <a:noFill/>
        </p:spPr>
        <p:txBody>
          <a:bodyPr wrap="square" rtlCol="0">
            <a:spAutoFit/>
          </a:bodyPr>
          <a:lstStyle/>
          <a:p>
            <a:r>
              <a:rPr lang="en-US" sz="4400" b="1" dirty="0" smtClean="0">
                <a:solidFill>
                  <a:srgbClr val="00B050"/>
                </a:solidFill>
                <a:latin typeface="Times New Roman" panose="02020603050405020304" pitchFamily="18" charset="0"/>
                <a:cs typeface="Times New Roman" panose="02020603050405020304" pitchFamily="18" charset="0"/>
              </a:rPr>
              <a:t>Zoology</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16" name="object 14"/>
          <p:cNvSpPr txBox="1"/>
          <p:nvPr/>
        </p:nvSpPr>
        <p:spPr>
          <a:xfrm>
            <a:off x="9757571" y="636193"/>
            <a:ext cx="2126687" cy="492443"/>
          </a:xfrm>
          <a:prstGeom prst="rect">
            <a:avLst/>
          </a:prstGeom>
        </p:spPr>
        <p:txBody>
          <a:bodyPr vert="horz" wrap="square" lIns="0" tIns="0" rIns="0" bIns="0" rtlCol="0">
            <a:spAutoFit/>
          </a:bodyPr>
          <a:lstStyle/>
          <a:p>
            <a:pPr marL="12700">
              <a:lnSpc>
                <a:spcPct val="100000"/>
              </a:lnSpc>
            </a:pPr>
            <a:r>
              <a:rPr lang="en-US" sz="3200" b="1" spc="-5" dirty="0" smtClean="0">
                <a:solidFill>
                  <a:srgbClr val="44536A"/>
                </a:solidFill>
                <a:latin typeface="HP Simplified" panose="020B0606020204020204" pitchFamily="34" charset="0"/>
                <a:cs typeface="Calibri"/>
              </a:rPr>
              <a:t>Technology</a:t>
            </a:r>
            <a:endParaRPr sz="3200" dirty="0">
              <a:latin typeface="HP Simplified" panose="020B0606020204020204" pitchFamily="34" charset="0"/>
              <a:cs typeface="Calibri"/>
            </a:endParaRPr>
          </a:p>
        </p:txBody>
      </p:sp>
      <p:sp>
        <p:nvSpPr>
          <p:cNvPr id="18" name="TextBox 17"/>
          <p:cNvSpPr txBox="1"/>
          <p:nvPr/>
        </p:nvSpPr>
        <p:spPr>
          <a:xfrm>
            <a:off x="9296400" y="6562727"/>
            <a:ext cx="2743200" cy="246221"/>
          </a:xfrm>
          <a:prstGeom prst="rect">
            <a:avLst/>
          </a:prstGeom>
          <a:noFill/>
        </p:spPr>
        <p:txBody>
          <a:bodyPr wrap="square" rtlCol="0">
            <a:spAutoFit/>
          </a:bodyPr>
          <a:lstStyle/>
          <a:p>
            <a:r>
              <a:rPr lang="en-US" sz="1000" dirty="0"/>
              <a:t>®Copyright 2017 Right Chord Leadership  LLC</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ABCF17E4B7484C8496872B31B21BA2" ma:contentTypeVersion="13" ma:contentTypeDescription="Create a new document." ma:contentTypeScope="" ma:versionID="a36e39fe43076fb4400ed17c8ca4a64c">
  <xsd:schema xmlns:xsd="http://www.w3.org/2001/XMLSchema" xmlns:xs="http://www.w3.org/2001/XMLSchema" xmlns:p="http://schemas.microsoft.com/office/2006/metadata/properties" xmlns:ns2="b0d0b4d8-dac0-442f-a11d-e01bf3bc84e2" xmlns:ns3="e649193c-9f92-47ef-b741-3f893ccb0712" xmlns:ns4="744202fd-3e75-4cc7-8984-1a5c95849eff" targetNamespace="http://schemas.microsoft.com/office/2006/metadata/properties" ma:root="true" ma:fieldsID="a8a7bfb78a2bb2c511c4745a3e3f18aa" ns2:_="" ns3:_="" ns4:_="">
    <xsd:import namespace="b0d0b4d8-dac0-442f-a11d-e01bf3bc84e2"/>
    <xsd:import namespace="e649193c-9f92-47ef-b741-3f893ccb0712"/>
    <xsd:import namespace="744202fd-3e75-4cc7-8984-1a5c95849eff"/>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2:TaxKeywordTaxHTField" minOccurs="0"/>
                <xsd:element ref="ns2:TaxCatchAll" minOccurs="0"/>
                <xsd:element ref="ns2:Retention_x0020_Date" minOccurs="0"/>
                <xsd:element ref="ns2:_dlc_DocId" minOccurs="0"/>
                <xsd:element ref="ns2:_dlc_DocIdUrl" minOccurs="0"/>
                <xsd:element ref="ns2:_dlc_DocIdPersistId"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0b4d8-dac0-442f-a11d-e01bf3bc84e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KeywordTaxHTField" ma:index="17" nillable="true" ma:taxonomy="true" ma:internalName="TaxKeywordTaxHTField" ma:taxonomyFieldName="TaxKeyword" ma:displayName="Enterprise Keywords" ma:fieldId="{23f27201-bee3-471e-b2e7-b64fd8b7ca38}" ma:taxonomyMulti="true" ma:sspId="e99fb18b-195f-4cbe-b952-cf12f91f9893"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7dde1d07-175e-4208-85f5-5974fcc063e7}" ma:internalName="TaxCatchAll" ma:showField="CatchAllData" ma:web="b0d0b4d8-dac0-442f-a11d-e01bf3bc84e2">
      <xsd:complexType>
        <xsd:complexContent>
          <xsd:extension base="dms:MultiChoiceLookup">
            <xsd:sequence>
              <xsd:element name="Value" type="dms:Lookup" maxOccurs="unbounded" minOccurs="0" nillable="true"/>
            </xsd:sequence>
          </xsd:extension>
        </xsd:complexContent>
      </xsd:complexType>
    </xsd:element>
    <xsd:element name="Retention_x0020_Date" ma:index="19" nillable="true" ma:displayName="Retention Date" ma:default="5 Years" ma:format="Dropdown" ma:internalName="Retention_x0020_Date">
      <xsd:simpleType>
        <xsd:restriction base="dms:Choice">
          <xsd:enumeration value="1 Year"/>
          <xsd:enumeration value="2 Years"/>
          <xsd:enumeration value="3 Years"/>
          <xsd:enumeration value="4 Years"/>
          <xsd:enumeration value="5 Years"/>
          <xsd:enumeration value="6 Years"/>
          <xsd:enumeration value="7 Years"/>
          <xsd:enumeration value="8 Years"/>
          <xsd:enumeration value="9 Years"/>
          <xsd:enumeration value="10 Years"/>
          <xsd:enumeration value="Permanent"/>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49193c-9f92-47ef-b741-3f893ccb0712"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4202fd-3e75-4cc7-8984-1a5c95849ef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b0d0b4d8-dac0-442f-a11d-e01bf3bc84e2"/>
    <TaxKeywordTaxHTField xmlns="b0d0b4d8-dac0-442f-a11d-e01bf3bc84e2">
      <Terms xmlns="http://schemas.microsoft.com/office/infopath/2007/PartnerControls"/>
    </TaxKeywordTaxHTField>
    <Retention_x0020_Date xmlns="b0d0b4d8-dac0-442f-a11d-e01bf3bc84e2">5 Years</Retention_x0020_Date>
    <_dlc_DocId xmlns="b0d0b4d8-dac0-442f-a11d-e01bf3bc84e2">ALADOCS-494294285-1950</_dlc_DocId>
    <_dlc_DocIdUrl xmlns="b0d0b4d8-dac0-442f-a11d-e01bf3bc84e2">
      <Url>https://alanet.sharepoint.com/education/webinars/_layouts/15/DocIdRedir.aspx?ID=ALADOCS-494294285-1950</Url>
      <Description>ALADOCS-494294285-1950</Description>
    </_dlc_DocIdUrl>
  </documentManagement>
</p:properties>
</file>

<file path=customXml/itemProps1.xml><?xml version="1.0" encoding="utf-8"?>
<ds:datastoreItem xmlns:ds="http://schemas.openxmlformats.org/officeDocument/2006/customXml" ds:itemID="{F5C7B20D-6257-49B9-B6D8-8CE3DD51AAD8}"/>
</file>

<file path=customXml/itemProps2.xml><?xml version="1.0" encoding="utf-8"?>
<ds:datastoreItem xmlns:ds="http://schemas.openxmlformats.org/officeDocument/2006/customXml" ds:itemID="{1454D480-B903-41E7-B525-550BBBFA57A0}"/>
</file>

<file path=customXml/itemProps3.xml><?xml version="1.0" encoding="utf-8"?>
<ds:datastoreItem xmlns:ds="http://schemas.openxmlformats.org/officeDocument/2006/customXml" ds:itemID="{4D94AFB3-C5D7-4DCF-88C9-5426E06FB8A9}"/>
</file>

<file path=customXml/itemProps4.xml><?xml version="1.0" encoding="utf-8"?>
<ds:datastoreItem xmlns:ds="http://schemas.openxmlformats.org/officeDocument/2006/customXml" ds:itemID="{7A4CC659-98B4-4C2B-B08B-A7E048963C7B}"/>
</file>

<file path=docProps/app.xml><?xml version="1.0" encoding="utf-8"?>
<Properties xmlns="http://schemas.openxmlformats.org/officeDocument/2006/extended-properties" xmlns:vt="http://schemas.openxmlformats.org/officeDocument/2006/docPropsVTypes">
  <Template/>
  <TotalTime>4819</TotalTime>
  <Words>1813</Words>
  <Application>Microsoft Office PowerPoint</Application>
  <PresentationFormat>Widescreen</PresentationFormat>
  <Paragraphs>265</Paragraphs>
  <Slides>82</Slides>
  <Notes>2</Notes>
  <HiddenSlides>0</HiddenSlides>
  <MMClips>2</MMClips>
  <ScaleCrop>false</ScaleCrop>
  <HeadingPairs>
    <vt:vector size="6" baseType="variant">
      <vt:variant>
        <vt:lpstr>Fonts Used</vt:lpstr>
      </vt:variant>
      <vt:variant>
        <vt:i4>37</vt:i4>
      </vt:variant>
      <vt:variant>
        <vt:lpstr>Theme</vt:lpstr>
      </vt:variant>
      <vt:variant>
        <vt:i4>1</vt:i4>
      </vt:variant>
      <vt:variant>
        <vt:lpstr>Slide Titles</vt:lpstr>
      </vt:variant>
      <vt:variant>
        <vt:i4>82</vt:i4>
      </vt:variant>
    </vt:vector>
  </HeadingPairs>
  <TitlesOfParts>
    <vt:vector size="120" baseType="lpstr">
      <vt:lpstr>Arial Unicode MS</vt:lpstr>
      <vt:lpstr>MS PGothic</vt:lpstr>
      <vt:lpstr>SimSun</vt:lpstr>
      <vt:lpstr>Yu Gothic</vt:lpstr>
      <vt:lpstr>Aharoni</vt:lpstr>
      <vt:lpstr>AlternateGothic2 BT</vt:lpstr>
      <vt:lpstr>Arial</vt:lpstr>
      <vt:lpstr>Arial Black</vt:lpstr>
      <vt:lpstr>Arial Narrow</vt:lpstr>
      <vt:lpstr>Bookman Old Style</vt:lpstr>
      <vt:lpstr>Calibri</vt:lpstr>
      <vt:lpstr>Cambria Math</vt:lpstr>
      <vt:lpstr>Candara</vt:lpstr>
      <vt:lpstr>Century Gothic</vt:lpstr>
      <vt:lpstr>Colored Crayons</vt:lpstr>
      <vt:lpstr>Comic Sans MS</vt:lpstr>
      <vt:lpstr>Consolas</vt:lpstr>
      <vt:lpstr>Ebrima</vt:lpstr>
      <vt:lpstr>Freestyle Script</vt:lpstr>
      <vt:lpstr>Gadugi</vt:lpstr>
      <vt:lpstr>Garamond</vt:lpstr>
      <vt:lpstr>HP Simplified</vt:lpstr>
      <vt:lpstr>HP Simplified Light</vt:lpstr>
      <vt:lpstr>Impact</vt:lpstr>
      <vt:lpstr>Kalinga</vt:lpstr>
      <vt:lpstr>Kartika</vt:lpstr>
      <vt:lpstr>Kristen ITC</vt:lpstr>
      <vt:lpstr>Lucida Sans Unicode</vt:lpstr>
      <vt:lpstr>Microsoft Tai Le</vt:lpstr>
      <vt:lpstr>Nirmala UI</vt:lpstr>
      <vt:lpstr>Road Rage</vt:lpstr>
      <vt:lpstr>Segoe UI Black</vt:lpstr>
      <vt:lpstr>Segoe UI Historic</vt:lpstr>
      <vt:lpstr>Symbol</vt:lpstr>
      <vt:lpstr>Tahoma</vt:lpstr>
      <vt:lpstr>Times New Roman</vt:lpstr>
      <vt:lpstr>Wingdings</vt:lpstr>
      <vt:lpstr>Office Theme</vt:lpstr>
      <vt:lpstr>PowerPoint Presentation</vt:lpstr>
      <vt:lpstr>The following presentation contains video and audio.    Please be mindful of your device’s volume if others are in the area. </vt:lpstr>
      <vt:lpstr>PowerPoint Presentation</vt:lpstr>
      <vt:lpstr>PowerPoint Presentation</vt:lpstr>
      <vt:lpstr>PowerPoint Presentation</vt:lpstr>
      <vt:lpstr>PowerPoint Presentation</vt:lpstr>
      <vt:lpstr>A Lay of the Land</vt:lpstr>
      <vt:lpstr>PowerPoint Presentation</vt:lpstr>
      <vt:lpstr>PowerPoint Presentation</vt:lpstr>
      <vt:lpstr>PowerPoint Presentation</vt:lpstr>
      <vt:lpstr>PowerPoint Presentation</vt:lpstr>
      <vt:lpstr>PowerPoint Presentation</vt:lpstr>
      <vt:lpstr>PowerPoint Presentation</vt:lpstr>
      <vt:lpstr>What is i-Q (Innovation Quotient)?</vt:lpstr>
      <vt:lpstr>PowerPoint Presentation</vt:lpstr>
      <vt:lpstr>Why should law firms care?</vt:lpstr>
      <vt:lpstr>PowerPoint Presentation</vt:lpstr>
      <vt:lpstr>PowerPoint Presentation</vt:lpstr>
      <vt:lpstr>PowerPoint Presentation</vt:lpstr>
      <vt:lpstr>Why are law firms traditionally reluctant to innovatE?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Strengthening your improvisational capacity dramatically improves many critical skills necessary for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Brenner</dc:creator>
  <cp:lastModifiedBy>Michael Brenner</cp:lastModifiedBy>
  <cp:revision>152</cp:revision>
  <dcterms:created xsi:type="dcterms:W3CDTF">2017-03-09T22:14:45Z</dcterms:created>
  <dcterms:modified xsi:type="dcterms:W3CDTF">2019-08-28T21:03:47Z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2017-02-27T00:00:00Z</vt:filetime>
  </property>
  <property fmtid="{D5CDD505-2E9C-101B-9397-08002B2CF9AE}" pid="3" name="Creator">
    <vt:lpwstr>Microsoft® PowerPoint® 2013</vt:lpwstr>
  </property>
  <property fmtid="{D5CDD505-2E9C-101B-9397-08002B2CF9AE}" pid="4" name="LastSaved">
    <vt:filetime>2017-03-09T00:00:00Z</vt:filetime>
  </property>
  <property fmtid="{D5CDD505-2E9C-101B-9397-08002B2CF9AE}" pid="5" name="ContentTypeId">
    <vt:lpwstr>0x010100ECABCF17E4B7484C8496872B31B21BA2</vt:lpwstr>
  </property>
  <property fmtid="{D5CDD505-2E9C-101B-9397-08002B2CF9AE}" pid="6" name="_dlc_DocIdItemGuid">
    <vt:lpwstr>2727ee61-1df1-4604-8e6e-75afb278747f</vt:lpwstr>
  </property>
</Properties>
</file>