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emf" ContentType="image/x-emf"/>
  <Default Extension="jpeg" ContentType="image/jpeg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!--Generated by Aspose.Slides for .NET 8.4.2.0--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r:id="rId1" id="2147483648"/>
  </p:sldMasterIdLst>
  <p:notesMasterIdLst>
    <p:notesMasterId r:id="rId18"/>
  </p:notesMasterIdLst>
  <p:sldIdLst>
    <p:sldId r:id="rId2" id="261"/>
    <p:sldId r:id="rId3" id="302"/>
    <p:sldId r:id="rId4" id="416"/>
    <p:sldId r:id="rId5" id="336"/>
    <p:sldId r:id="rId6" id="307"/>
    <p:sldId r:id="rId7" id="337"/>
    <p:sldId r:id="rId8" id="409"/>
    <p:sldId r:id="rId9" id="414"/>
    <p:sldId r:id="rId10" id="415"/>
    <p:sldId r:id="rId11" id="412"/>
    <p:sldId r:id="rId12" id="313"/>
    <p:sldId r:id="rId13" id="314"/>
    <p:sldId r:id="rId14" id="315"/>
    <p:sldId r:id="rId15" id="413"/>
    <p:sldId r:id="rId16" id="288"/>
    <p:sldId r:id="rId17" id="26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26" Type="http://schemas.openxmlformats.org/officeDocument/2006/relationships/customXml" Target="../customXml/item4.xml"/><Relationship Id="rId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5" Type="http://schemas.openxmlformats.org/officeDocument/2006/relationships/customXml" Target="../customXml/item3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24" Type="http://schemas.openxmlformats.org/officeDocument/2006/relationships/customXml" Target="../customXml/item2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/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/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298B39-CC25-41C5-8A51-7889405223AC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/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/>
        </p:spPr>
        <p:txBody>
          <a:bodyPr vert="horz" lIns="93177" tIns="46589" rIns="93177" bIns="46589" rtlCol="0"/>
          <a:lstStyle/>
          <a:p>
            <a:pPr lvl="0"/>
            <a:r>
              <a:rPr lang="en-US" dirty="1"/>
              <a:t>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/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/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B7C384-0420-4C4E-B9AD-047D5DC5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79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2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3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4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5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2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4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5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6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7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9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0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31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1EA83-0E96-4DA4-860A-CE944BECD8E6}" type="slidenum">
              <a:rPr lang="en-US" smtClean="0"/>
              <a:t>2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E9828A8-D7D3-4A70-B0AF-0B2227AA4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74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1EA83-0E96-4DA4-860A-CE944BECD8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89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7C384-0420-4C4E-B9AD-047D5DC5B6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53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7C384-0420-4C4E-B9AD-047D5DC5B6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93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1EA83-0E96-4DA4-860A-CE944BECD8E6}" type="slidenum">
              <a:rPr lang="en-US" smtClean="0"/>
              <a:t>6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CCA145A-D3DD-47CA-A729-9509080DE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1EA83-0E96-4DA4-860A-CE944BECD8E6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5E8E081-2EF9-4B21-80F5-E8E278C3ABE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62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1EA83-0E96-4DA4-860A-CE944BECD8E6}" type="slidenum">
              <a:rPr lang="en-US" smtClean="0"/>
              <a:t>8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E122F58-8B07-435E-BC66-7272362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91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1EA83-0E96-4DA4-860A-CE944BECD8E6}" type="slidenum">
              <a:rPr lang="en-US" smtClean="0"/>
              <a:t>9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6CDB8E5-40A5-440C-879B-BA7DD318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32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7C384-0420-4C4E-B9AD-047D5DC5B6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75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7C384-0420-4C4E-B9AD-047D5DC5B6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85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7C384-0420-4C4E-B9AD-047D5DC5B6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43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1EA83-0E96-4DA4-860A-CE944BECD8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70822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1.png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png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png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png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jpeg" /><Relationship Id="rId3" Type="http://schemas.openxmlformats.org/officeDocument/2006/relationships/image" Target="../media/image1.png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png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4.jpeg" /><Relationship Id="rId3" Type="http://schemas.openxmlformats.org/officeDocument/2006/relationships/image" Target="../media/image5.png" /><Relationship Id="rId4" Type="http://schemas.openxmlformats.org/officeDocument/2006/relationships/image" Target="../media/image6.emf" /><Relationship Id="rId5" Type="http://schemas.openxmlformats.org/officeDocument/2006/relationships/image" Target="../media/image7.emf" /><Relationship Id="rId6" Type="http://schemas.openxmlformats.org/officeDocument/2006/relationships/image" Target="../media/image8.emf" /><Relationship Id="rId7" Type="http://schemas.openxmlformats.org/officeDocument/2006/relationships/image" Target="../media/image9.emf" /><Relationship Id="rId8" Type="http://schemas.openxmlformats.org/officeDocument/2006/relationships/image" Target="../media/image10.jpeg" /><Relationship Id="rId9" Type="http://schemas.openxmlformats.org/officeDocument/2006/relationships/image" Target="../media/image11.jpe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73DD5D6-93AB-43AB-BF6D-7309B14D50A2}"/>
              </a:ext>
            </a:extLst>
          </p:cNvPr>
          <p:cNvSpPr/>
          <p:nvPr userDrawn="1"/>
        </p:nvSpPr>
        <p:spPr>
          <a:xfrm>
            <a:off x="0" y="2028827"/>
            <a:ext cx="12192000" cy="4001906"/>
          </a:xfrm>
          <a:prstGeom prst="rect"/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F51539-A8B9-4596-ABBD-B828A3B4B1E4}"/>
              </a:ext>
            </a:extLst>
          </p:cNvPr>
          <p:cNvSpPr/>
          <p:nvPr userDrawn="1"/>
        </p:nvSpPr>
        <p:spPr>
          <a:xfrm>
            <a:off x="0" y="4924426"/>
            <a:ext cx="12192000" cy="1106306"/>
          </a:xfrm>
          <a:prstGeom prst="rect"/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4D6962-731D-4D14-8010-E18709729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925"/>
            <a:ext cx="9144000" cy="245829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  <a:effectLst>
                  <a:outerShdw blurRad="38100" dir="2700000" dist="381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r>
              <a:rPr lang="en-US" dirty="1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4C39F-EEA0-42BC-AAE8-463204B76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6375" y="5020574"/>
            <a:ext cx="9144000" cy="8971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1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A8C59-5E62-44A1-A554-AF0D00BA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149" y="6164613"/>
            <a:ext cx="485775" cy="362654"/>
          </a:xfrm>
        </p:spPr>
        <p:txBody>
          <a:bodyPr/>
          <a:lstStyle>
            <a:lvl1pPr algn="ctr">
              <a:defRPr sz="1400" b="0">
                <a:solidFill>
                  <a:schemeClr val="bg1"/>
                </a:solidFill>
                <a:effectLst>
                  <a:outerShdw blurRad="38100" dir="2700000" dist="381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defRPr>
            </a:lvl1pPr>
          </a:lstStyle>
          <a:p>
            <a:fld id="{2C5E145F-AFC8-4DA8-9069-19E29C089BC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668DC3-E166-49F5-B445-8A675618F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87472" y="268184"/>
            <a:ext cx="2327153" cy="1517447"/>
          </a:xfrm>
          <a:prstGeom prst="rect"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060771-895A-4491-80BF-7631ED2C86A5}"/>
              </a:ext>
            </a:extLst>
          </p:cNvPr>
          <p:cNvSpPr/>
          <p:nvPr userDrawn="1"/>
        </p:nvSpPr>
        <p:spPr>
          <a:xfrm>
            <a:off x="0" y="1951906"/>
            <a:ext cx="12192000" cy="58714"/>
          </a:xfrm>
          <a:prstGeom prst="rect"/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4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F1C552-6F96-4B47-B476-472465AF247F}"/>
              </a:ext>
            </a:extLst>
          </p:cNvPr>
          <p:cNvSpPr/>
          <p:nvPr userDrawn="1"/>
        </p:nvSpPr>
        <p:spPr>
          <a:xfrm>
            <a:off x="0" y="1669173"/>
            <a:ext cx="12192000" cy="58714"/>
          </a:xfrm>
          <a:prstGeom prst="rect"/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9E0448-7A55-4813-A060-3E178D9B1D4A}"/>
              </a:ext>
            </a:extLst>
          </p:cNvPr>
          <p:cNvSpPr/>
          <p:nvPr userDrawn="1"/>
        </p:nvSpPr>
        <p:spPr>
          <a:xfrm>
            <a:off x="0" y="0"/>
            <a:ext cx="12191999" cy="1646238"/>
          </a:xfrm>
          <a:prstGeom prst="rect"/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FD7C2-F9E7-4FD1-96E6-678492B0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3823"/>
            <a:ext cx="10582275" cy="125253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effectLst>
                  <a:outerShdw blurRad="38100" dir="2700000" dist="381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1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14F9D-0813-4514-9EDA-3881F72A8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49076"/>
          </a:xfrm>
        </p:spPr>
        <p:txBody>
          <a:bodyPr/>
          <a:lstStyle>
            <a:lvl1pPr marL="457200" indent="-457200">
              <a:lnSpc>
                <a:spcPct val="100000"/>
              </a:lnSpc>
              <a:spcBef>
                <a:spcPct val="0"/>
              </a:spcBef>
              <a:defRPr>
                <a:solidFill>
                  <a:schemeClr val="tx1"/>
                </a:solidFill>
              </a:defRPr>
            </a:lvl1pPr>
            <a:lvl2pPr marL="914400" indent="-457200">
              <a:lnSpc>
                <a:spcPct val="100000"/>
              </a:lnSpc>
              <a:spcBef>
                <a:spcPct val="0"/>
              </a:spcBef>
              <a:defRPr>
                <a:solidFill>
                  <a:schemeClr val="tx1"/>
                </a:solidFill>
              </a:defRPr>
            </a:lvl2pPr>
            <a:lvl3pPr marL="1371600" indent="-457200">
              <a:lnSpc>
                <a:spcPct val="100000"/>
              </a:lnSpc>
              <a:spcBef>
                <a:spcPct val="0"/>
              </a:spcBef>
              <a:defRPr>
                <a:solidFill>
                  <a:schemeClr val="tx1"/>
                </a:solidFill>
              </a:defRPr>
            </a:lvl3pPr>
            <a:lvl4pPr marL="1828800" indent="-457200">
              <a:lnSpc>
                <a:spcPct val="100000"/>
              </a:lnSpc>
              <a:spcBef>
                <a:spcPct val="0"/>
              </a:spcBef>
              <a:defRPr>
                <a:solidFill>
                  <a:schemeClr val="tx1"/>
                </a:solidFill>
              </a:defRPr>
            </a:lvl4pPr>
            <a:lvl5pPr marL="2286000" indent="-457200">
              <a:lnSpc>
                <a:spcPct val="100000"/>
              </a:lnSpc>
              <a:spcBef>
                <a:spcPct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1"/>
              <a:t>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F1F881F-6650-4FD6-8D6C-86585E4FBE53}"/>
              </a:ext>
            </a:extLst>
          </p:cNvPr>
          <p:cNvSpPr txBox="1"/>
          <p:nvPr userDrawn="1"/>
        </p:nvSpPr>
        <p:spPr>
          <a:xfrm>
            <a:off x="11487149" y="6137275"/>
            <a:ext cx="485775" cy="417331"/>
          </a:xfrm>
          <a:prstGeom prst="rect"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5E145F-AFC8-4DA8-9069-19E29C089BC4}" type="slidenum">
              <a:rPr lang="en-US" sz="1400" smtClean="0">
                <a:effectLst>
                  <a:outerShdw blurRad="38100" dir="2700000" dist="38100" algn="tl">
                    <a:srgbClr val="000000">
                      <a:alpha val="43137"/>
                    </a:srgbClr>
                  </a:outerShdw>
                </a:effectLst>
              </a:rPr>
              <a:t>‹#›</a:t>
            </a:fld>
            <a:endParaRPr lang="en-US" sz="1400">
              <a:effectLst>
                <a:outerShdw blurRad="38100" dir="2700000" dist="381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928E48-2D06-4629-B7ED-2D78BA65EC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19075" y="238920"/>
            <a:ext cx="723900" cy="7239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205972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DFB62B-465C-4A35-8031-A41034E263A4}"/>
              </a:ext>
            </a:extLst>
          </p:cNvPr>
          <p:cNvSpPr/>
          <p:nvPr userDrawn="1"/>
        </p:nvSpPr>
        <p:spPr>
          <a:xfrm>
            <a:off x="0" y="2219325"/>
            <a:ext cx="12191999" cy="2435928"/>
          </a:xfrm>
          <a:prstGeom prst="rect"/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4624E3-F478-4ED8-A628-1AFA7F8404A6}"/>
              </a:ext>
            </a:extLst>
          </p:cNvPr>
          <p:cNvSpPr/>
          <p:nvPr userDrawn="1"/>
        </p:nvSpPr>
        <p:spPr>
          <a:xfrm>
            <a:off x="0" y="4672716"/>
            <a:ext cx="12192000" cy="819546"/>
          </a:xfrm>
          <a:prstGeom prst="rect"/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A1F5F-9988-41AD-A2C6-AB498EB2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05050"/>
            <a:ext cx="10515600" cy="221519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  <a:effectLst>
                  <a:outerShdw blurRad="38100" dir="2700000" dist="381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1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A37AA-FD8D-4E6A-B69D-C70A1A89E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62500"/>
            <a:ext cx="10515600" cy="6545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2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1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51E1D-4E9C-459D-A777-074690553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CFE71-7F34-4271-9EA0-FC833F24E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effectLst>
                  <a:outerShdw blurRad="38100" dir="2700000" dist="381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defRPr>
            </a:lvl1pPr>
          </a:lstStyle>
          <a:p>
            <a:fld id="{2C5E145F-AFC8-4DA8-9069-19E29C089BC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4A4172-1B3B-470D-AD57-818E5C96FA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575" y="467520"/>
            <a:ext cx="723900" cy="723900"/>
          </a:xfrm>
          <a:prstGeom prst="rect"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3DD662-255C-4D9D-959A-AB6A55B6BDA6}"/>
              </a:ext>
            </a:extLst>
          </p:cNvPr>
          <p:cNvSpPr/>
          <p:nvPr userDrawn="1"/>
        </p:nvSpPr>
        <p:spPr>
          <a:xfrm>
            <a:off x="-6350" y="2131220"/>
            <a:ext cx="12192000" cy="64690"/>
          </a:xfrm>
          <a:prstGeom prst="rect"/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FE2D618-6435-43DE-BA90-EF373AC01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307840"/>
            <a:ext cx="2743200" cy="365125"/>
          </a:xfrm>
          <a:prstGeom prst="rect"/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dirty="1"/>
              <a:t>Hirschfeld Kraemer LLP</a:t>
            </a:r>
          </a:p>
        </p:txBody>
      </p:sp>
    </p:spTree>
    <p:extLst>
      <p:ext uri="{BB962C8B-B14F-4D97-AF65-F5344CB8AC3E}">
        <p14:creationId xmlns:p14="http://schemas.microsoft.com/office/powerpoint/2010/main" val="2574983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9BD861-7012-49C1-8FE8-0C4EC88A13BD}"/>
              </a:ext>
            </a:extLst>
          </p:cNvPr>
          <p:cNvSpPr/>
          <p:nvPr userDrawn="1"/>
        </p:nvSpPr>
        <p:spPr>
          <a:xfrm>
            <a:off x="0" y="1669173"/>
            <a:ext cx="12192000" cy="58714"/>
          </a:xfrm>
          <a:prstGeom prst="rect"/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F7E765-DE80-4A67-9863-5BB560588780}"/>
              </a:ext>
            </a:extLst>
          </p:cNvPr>
          <p:cNvSpPr/>
          <p:nvPr userDrawn="1"/>
        </p:nvSpPr>
        <p:spPr>
          <a:xfrm>
            <a:off x="0" y="0"/>
            <a:ext cx="12191999" cy="1646238"/>
          </a:xfrm>
          <a:prstGeom prst="rect"/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254630-F12D-4819-B71C-3D77AEF631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19075" y="238920"/>
            <a:ext cx="723900" cy="723900"/>
          </a:xfrm>
          <a:prstGeom prst="rect"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6ACB84-AE43-4DB1-AAB5-18CC56B6B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4" y="15499"/>
            <a:ext cx="10125075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effectLst>
                  <a:outerShdw blurRad="38100" dir="2700000" dist="381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1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D4B93-8E95-45E8-AEDD-5D591B9A1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8724" y="1825625"/>
            <a:ext cx="4791076" cy="4351338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spcBef>
                <a:spcPct val="0"/>
              </a:spcBef>
              <a:defRPr sz="2800" b="0">
                <a:solidFill>
                  <a:schemeClr val="tx1"/>
                </a:solidFill>
              </a:defRPr>
            </a:lvl1pPr>
            <a:lvl2pPr marL="914400" indent="-452438">
              <a:lnSpc>
                <a:spcPct val="100000"/>
              </a:lnSpc>
              <a:spcBef>
                <a:spcPct val="0"/>
              </a:spcBef>
              <a:defRPr sz="2400">
                <a:solidFill>
                  <a:schemeClr val="tx1"/>
                </a:solidFill>
              </a:defRPr>
            </a:lvl2pPr>
            <a:lvl3pPr marL="1371600" indent="-452438">
              <a:lnSpc>
                <a:spcPct val="100000"/>
              </a:lnSpc>
              <a:spcBef>
                <a:spcPct val="0"/>
              </a:spcBef>
              <a:defRPr sz="2000">
                <a:solidFill>
                  <a:schemeClr val="tx1"/>
                </a:solidFill>
              </a:defRPr>
            </a:lvl3pPr>
            <a:lvl4pPr marL="1828800" indent="-452438">
              <a:lnSpc>
                <a:spcPct val="100000"/>
              </a:lnSpc>
              <a:spcBef>
                <a:spcPct val="0"/>
              </a:spcBef>
              <a:defRPr sz="1800">
                <a:solidFill>
                  <a:schemeClr val="tx1"/>
                </a:solidFill>
              </a:defRPr>
            </a:lvl4pPr>
            <a:lvl5pPr marL="2286000" indent="-452438">
              <a:lnSpc>
                <a:spcPct val="100000"/>
              </a:lnSpc>
              <a:spcBef>
                <a:spcPct val="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1"/>
              <a:t>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BE992-5B89-44C2-AFBD-5A04B5680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spcBef>
                <a:spcPct val="0"/>
              </a:spcBef>
              <a:defRPr sz="2800" b="0">
                <a:solidFill>
                  <a:schemeClr val="tx1"/>
                </a:solidFill>
              </a:defRPr>
            </a:lvl1pPr>
            <a:lvl2pPr marL="914400" indent="-452438">
              <a:lnSpc>
                <a:spcPct val="100000"/>
              </a:lnSpc>
              <a:spcBef>
                <a:spcPct val="0"/>
              </a:spcBef>
              <a:defRPr sz="2400">
                <a:solidFill>
                  <a:schemeClr val="tx1"/>
                </a:solidFill>
              </a:defRPr>
            </a:lvl2pPr>
            <a:lvl3pPr marL="1371600" indent="-452438">
              <a:lnSpc>
                <a:spcPct val="100000"/>
              </a:lnSpc>
              <a:spcBef>
                <a:spcPct val="0"/>
              </a:spcBef>
              <a:defRPr sz="2000">
                <a:solidFill>
                  <a:schemeClr val="tx1"/>
                </a:solidFill>
              </a:defRPr>
            </a:lvl3pPr>
            <a:lvl4pPr marL="1828800" indent="-452438">
              <a:lnSpc>
                <a:spcPct val="100000"/>
              </a:lnSpc>
              <a:spcBef>
                <a:spcPct val="0"/>
              </a:spcBef>
              <a:defRPr sz="1800">
                <a:solidFill>
                  <a:schemeClr val="tx1"/>
                </a:solidFill>
              </a:defRPr>
            </a:lvl4pPr>
            <a:lvl5pPr marL="2286000" indent="-452438">
              <a:lnSpc>
                <a:spcPct val="100000"/>
              </a:lnSpc>
              <a:spcBef>
                <a:spcPct val="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1"/>
              <a:t>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1BECA-E0B4-494F-9596-1FF3446E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r="2700000" dist="381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2C5E145F-AFC8-4DA8-9069-19E29C089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9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D55995-2632-423C-B3CD-5B4DEE52A16A}"/>
              </a:ext>
            </a:extLst>
          </p:cNvPr>
          <p:cNvSpPr/>
          <p:nvPr userDrawn="1"/>
        </p:nvSpPr>
        <p:spPr>
          <a:xfrm>
            <a:off x="5332411" y="0"/>
            <a:ext cx="6859588" cy="5952226"/>
          </a:xfrm>
          <a:prstGeom prst="rect"/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C474C8-7CC4-424C-962A-1549612EB5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68510" y="1426172"/>
            <a:ext cx="4664135" cy="2646363"/>
          </a:xfrm>
          <a:prstGeom prst="rect"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0F12E5-CF7A-4C83-99F7-E7F3A9C4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392859"/>
            <a:ext cx="6353175" cy="332641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  <a:effectLst>
                  <a:outerShdw blurRad="38100" dir="2700000" dist="381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1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B78F4-5449-4C50-B508-44D9DC34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effectLst>
                  <a:outerShdw blurRad="38100" dir="2700000" dist="381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defRPr>
            </a:lvl1pPr>
          </a:lstStyle>
          <a:p>
            <a:fld id="{2C5E145F-AFC8-4DA8-9069-19E29C089BC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23BF010-983C-4399-B0AC-F431D145D009}"/>
              </a:ext>
            </a:extLst>
          </p:cNvPr>
          <p:cNvSpPr txBox="1"/>
          <p:nvPr userDrawn="1"/>
        </p:nvSpPr>
        <p:spPr>
          <a:xfrm>
            <a:off x="668546" y="3762405"/>
            <a:ext cx="2743200" cy="365125"/>
          </a:xfrm>
          <a:prstGeom prst="rect"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1">
                <a:solidFill>
                  <a:schemeClr val="bg1">
                    <a:lumMod val="50000"/>
                  </a:schemeClr>
                </a:solidFill>
              </a:rPr>
              <a:t>Hirschfeld Kraemer LLP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931838-D89E-42F1-91C2-40719755C8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297256" y="228057"/>
            <a:ext cx="2327153" cy="1517447"/>
          </a:xfrm>
          <a:prstGeom prst="rect"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8AC832F-5968-455C-B14C-CFEB1F53ABEB}"/>
              </a:ext>
            </a:extLst>
          </p:cNvPr>
          <p:cNvSpPr/>
          <p:nvPr userDrawn="1"/>
        </p:nvSpPr>
        <p:spPr>
          <a:xfrm flipV="1">
            <a:off x="-6350" y="1845517"/>
            <a:ext cx="5338761" cy="27432"/>
          </a:xfrm>
          <a:prstGeom prst="rect"/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E48AFF-E84C-48D6-B9BD-11F98BC038AD}"/>
              </a:ext>
            </a:extLst>
          </p:cNvPr>
          <p:cNvSpPr/>
          <p:nvPr userDrawn="1"/>
        </p:nvSpPr>
        <p:spPr>
          <a:xfrm flipV="1">
            <a:off x="-8626" y="3666213"/>
            <a:ext cx="5338761" cy="27432"/>
          </a:xfrm>
          <a:prstGeom prst="rect"/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CAE2C9-016B-4654-B993-8DEE13C14373}"/>
              </a:ext>
            </a:extLst>
          </p:cNvPr>
          <p:cNvSpPr txBox="1"/>
          <p:nvPr userDrawn="1"/>
        </p:nvSpPr>
        <p:spPr>
          <a:xfrm>
            <a:off x="668547" y="4051211"/>
            <a:ext cx="2460687" cy="738664"/>
          </a:xfrm>
          <a:prstGeom prst="rect"/>
          <a:noFill/>
        </p:spPr>
        <p:txBody>
          <a:bodyPr wrap="square" rtlCol="0">
            <a:spAutoFit/>
          </a:bodyPr>
          <a:lstStyle/>
          <a:p>
            <a:r>
              <a:rPr lang="en-US" sz="1200" b="1" i="0" dirty="1">
                <a:solidFill>
                  <a:schemeClr val="accent2"/>
                </a:solidFill>
                <a:effectLst>
                  <a:outerShdw blurRad="38100" dir="2700000" dist="381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Northern California</a:t>
            </a:r>
          </a:p>
          <a:p>
            <a:r>
              <a:rPr lang="en-US" sz="1000" i="1" dirty="1">
                <a:solidFill>
                  <a:schemeClr val="bg1">
                    <a:lumMod val="50000"/>
                  </a:schemeClr>
                </a:solidFill>
                <a:latin typeface="Century Schoolbook" panose="02040604050505020304" pitchFamily="18" charset="0"/>
              </a:rPr>
              <a:t>456 Montgomery Street, Suite 2200</a:t>
            </a:r>
          </a:p>
          <a:p>
            <a:r>
              <a:rPr lang="en-US" sz="1000" i="1" dirty="1">
                <a:solidFill>
                  <a:schemeClr val="bg1">
                    <a:lumMod val="50000"/>
                  </a:schemeClr>
                </a:solidFill>
                <a:latin typeface="Century Schoolbook" panose="02040604050505020304" pitchFamily="18" charset="0"/>
              </a:rPr>
              <a:t>San Francisco, CA 94104</a:t>
            </a:r>
          </a:p>
          <a:p>
            <a:r>
              <a:rPr lang="en-US" sz="1000" i="1" dirty="1">
                <a:solidFill>
                  <a:schemeClr val="bg1">
                    <a:lumMod val="50000"/>
                  </a:schemeClr>
                </a:solidFill>
                <a:latin typeface="Century Schoolbook" panose="02040604050505020304" pitchFamily="18" charset="0"/>
              </a:rPr>
              <a:t>(415) 835-9000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498E88-FC0F-41CE-BEC5-4A36BFFC1B7F}"/>
              </a:ext>
            </a:extLst>
          </p:cNvPr>
          <p:cNvSpPr txBox="1"/>
          <p:nvPr userDrawn="1"/>
        </p:nvSpPr>
        <p:spPr>
          <a:xfrm>
            <a:off x="668546" y="4821097"/>
            <a:ext cx="2460687" cy="738664"/>
          </a:xfrm>
          <a:prstGeom prst="rect"/>
          <a:noFill/>
        </p:spPr>
        <p:txBody>
          <a:bodyPr wrap="square" rtlCol="0">
            <a:spAutoFit/>
          </a:bodyPr>
          <a:lstStyle/>
          <a:p>
            <a:r>
              <a:rPr lang="en-US" sz="1200" b="1" i="0" dirty="1">
                <a:solidFill>
                  <a:schemeClr val="accent2"/>
                </a:solidFill>
                <a:effectLst>
                  <a:outerShdw blurRad="38100" dir="2700000" dist="381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Southern California</a:t>
            </a:r>
          </a:p>
          <a:p>
            <a:r>
              <a:rPr lang="en-US" sz="1000" i="1" dirty="1">
                <a:solidFill>
                  <a:schemeClr val="bg1">
                    <a:lumMod val="50000"/>
                  </a:schemeClr>
                </a:solidFill>
                <a:latin typeface="Century Schoolbook" panose="02040604050505020304" pitchFamily="18" charset="0"/>
              </a:rPr>
              <a:t>233 Wilshire Boulevard, Suite 600</a:t>
            </a:r>
          </a:p>
          <a:p>
            <a:r>
              <a:rPr lang="en-US" sz="1000" i="1" dirty="1">
                <a:solidFill>
                  <a:schemeClr val="bg1">
                    <a:lumMod val="50000"/>
                  </a:schemeClr>
                </a:solidFill>
                <a:latin typeface="Century Schoolbook" panose="02040604050505020304" pitchFamily="18" charset="0"/>
              </a:rPr>
              <a:t>Santa Monica, CA  90401</a:t>
            </a:r>
          </a:p>
          <a:p>
            <a:r>
              <a:rPr lang="en-US" sz="1000" i="1" dirty="1">
                <a:solidFill>
                  <a:schemeClr val="bg1">
                    <a:lumMod val="50000"/>
                  </a:schemeClr>
                </a:solidFill>
                <a:latin typeface="Century Schoolbook" panose="02040604050505020304" pitchFamily="18" charset="0"/>
              </a:rPr>
              <a:t>(310) 255-0705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38438BA-8800-463C-AD3C-08D7DEB75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4" y="3907766"/>
            <a:ext cx="6427579" cy="150927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2800" b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1"/>
              <a:t>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EEB9FF-F75D-497E-A21E-DC7B397D29D5}"/>
              </a:ext>
            </a:extLst>
          </p:cNvPr>
          <p:cNvSpPr txBox="1"/>
          <p:nvPr userDrawn="1"/>
        </p:nvSpPr>
        <p:spPr>
          <a:xfrm>
            <a:off x="5272029" y="5784521"/>
            <a:ext cx="4586198" cy="538609"/>
          </a:xfrm>
          <a:prstGeom prst="rect"/>
          <a:noFill/>
        </p:spPr>
        <p:txBody>
          <a:bodyPr wrap="square" rtlCol="0">
            <a:spAutoFit/>
          </a:bodyPr>
          <a:lstStyle/>
          <a:p>
            <a:endParaRPr lang="en-US" sz="900" i="1">
              <a:solidFill>
                <a:schemeClr val="bg1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r>
              <a:rPr lang="en-US" sz="2000" i="1" dirty="1">
                <a:solidFill>
                  <a:schemeClr val="bg1">
                    <a:lumMod val="50000"/>
                  </a:schemeClr>
                </a:solidFill>
                <a:latin typeface="Century Schoolbook" panose="02040604050505020304" pitchFamily="18" charset="0"/>
              </a:rPr>
              <a:t>www.hkemploymentlaw.com</a:t>
            </a:r>
          </a:p>
        </p:txBody>
      </p:sp>
    </p:spTree>
    <p:extLst>
      <p:ext uri="{BB962C8B-B14F-4D97-AF65-F5344CB8AC3E}">
        <p14:creationId xmlns:p14="http://schemas.microsoft.com/office/powerpoint/2010/main" val="3227874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4451B-333F-427D-B900-F2589E1C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effectLst>
                  <a:outerShdw blurRad="38100" dir="2700000" dist="381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defRPr>
            </a:lvl1pPr>
          </a:lstStyle>
          <a:p>
            <a:fld id="{2C5E145F-AFC8-4DA8-9069-19E29C089B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5AC0F4-D3C7-4D5B-8895-564A52FD72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19075" y="238920"/>
            <a:ext cx="723900" cy="7239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1516155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724326" y="2149359"/>
            <a:ext cx="5765309" cy="1518047"/>
          </a:xfrm>
          <a:prstGeom prst="rect"/>
        </p:spPr>
        <p:txBody>
          <a:bodyPr anchor="b">
            <a:normAutofit/>
          </a:bodyPr>
          <a:lstStyle>
            <a:lvl1pPr>
              <a:defRPr sz="2700" b="1" i="0">
                <a:solidFill>
                  <a:srgbClr val="E6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1"/>
              <a:t>Title Text</a:t>
            </a:r>
            <a:endParaRPr/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/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A65-0FA8-EF4B-B8D5-DDA9AD13CE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4525" y="3845719"/>
            <a:ext cx="5765110" cy="874199"/>
          </a:xfrm>
          <a:prstGeom prst="rect"/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1"/>
              <a:t>Name Text</a:t>
            </a:r>
          </a:p>
        </p:txBody>
      </p:sp>
    </p:spTree>
    <p:extLst>
      <p:ext uri="{BB962C8B-B14F-4D97-AF65-F5344CB8AC3E}">
        <p14:creationId xmlns:p14="http://schemas.microsoft.com/office/powerpoint/2010/main" val="188867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resentation Header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DAYONE-03.jpg" descr="DAYONE-03.jpg"/>
          <p:cNvPicPr>
            <a:picLocks noChangeAspect="1"/>
          </p:cNvPicPr>
          <p:nvPr/>
        </p:nvPicPr>
        <p:blipFill>
          <a:blip r:embed="rId2"/>
          <a:srcRect l="2296" t="3507" r="2433" b="77130"/>
          <a:stretch>
            <a:fillRect/>
          </a:stretch>
        </p:blipFill>
        <p:spPr>
          <a:xfrm>
            <a:off x="0" y="0"/>
            <a:ext cx="12192000" cy="1331844"/>
          </a:xfrm>
          <a:prstGeom prst="rect"/>
          <a:ln w="12700">
            <a:miter lim="400000"/>
          </a:ln>
        </p:spPr>
      </p:pic>
      <p:pic>
        <p:nvPicPr>
          <p:cNvPr id="50" name="DAYONE-07.png" descr="DAYONE-07.png"/>
          <p:cNvPicPr>
            <a:picLocks noChangeAspect="1"/>
          </p:cNvPicPr>
          <p:nvPr userDrawn="1"/>
        </p:nvPicPr>
        <p:blipFill>
          <a:blip r:embed="rId3">
            <a:alphaModFix amt="46010"/>
          </a:blip>
          <a:srcRect b="79254"/>
          <a:stretch>
            <a:fillRect/>
          </a:stretch>
        </p:blipFill>
        <p:spPr>
          <a:xfrm>
            <a:off x="4321483" y="5843"/>
            <a:ext cx="7557785" cy="1331844"/>
          </a:xfrm>
          <a:prstGeom prst="rect"/>
          <a:ln w="12700">
            <a:miter lim="400000"/>
          </a:ln>
        </p:spPr>
      </p:pic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/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5EF055-703D-B84E-A1BC-ADD1F1C755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0851777" y="5921349"/>
            <a:ext cx="865363" cy="494493"/>
          </a:xfrm>
          <a:prstGeom prst="rect"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35D15E-7723-654D-B939-9E6DF22419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12987" t="12999" r="14057" b="14500"/>
          <a:stretch>
            <a:fillRect/>
          </a:stretch>
        </p:blipFill>
        <p:spPr>
          <a:xfrm>
            <a:off x="8238885" y="261108"/>
            <a:ext cx="3796749" cy="1192697"/>
          </a:xfrm>
          <a:prstGeom prst="rect"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EE596AA-F2FC-1F4A-A05B-10E73EC7D78D}"/>
              </a:ext>
            </a:extLst>
          </p:cNvPr>
          <p:cNvGrpSpPr/>
          <p:nvPr userDrawn="1"/>
        </p:nvGrpSpPr>
        <p:grpSpPr>
          <a:xfrm>
            <a:off x="1276960" y="75868"/>
            <a:ext cx="2723564" cy="1088154"/>
            <a:chOff x="1443816" y="510749"/>
            <a:chExt cx="8473339" cy="33853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B344A2-5897-4746-9318-65A636718C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rcRect l="8376" t="13087" r="9520" b="35193"/>
            <a:stretch>
              <a:fillRect/>
            </a:stretch>
          </p:blipFill>
          <p:spPr>
            <a:xfrm>
              <a:off x="1502252" y="510749"/>
              <a:ext cx="8347510" cy="2577353"/>
            </a:xfrm>
            <a:prstGeom prst="rect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F88C66F-3742-524D-A1F1-BE6F988F53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rcRect t="18150" b="37378"/>
            <a:stretch>
              <a:fillRect/>
            </a:stretch>
          </p:blipFill>
          <p:spPr>
            <a:xfrm>
              <a:off x="1443816" y="2856224"/>
              <a:ext cx="8473339" cy="1039905"/>
            </a:xfrm>
            <a:prstGeom prst="rect"/>
          </p:spPr>
        </p:pic>
      </p:grpSp>
      <p:pic>
        <p:nvPicPr>
          <p:cNvPr id="12" name="DAYONE-02.jpg" descr="DAYONE-02.jpg">
            <a:extLst>
              <a:ext uri="{FF2B5EF4-FFF2-40B4-BE49-F238E27FC236}">
                <a16:creationId xmlns:a16="http://schemas.microsoft.com/office/drawing/2014/main" id="{39BF2D6B-95CE-9F4B-A19E-86A2AB0AD64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l="2090" t="26093" r="57701" b="6013"/>
          <a:stretch>
            <a:fillRect/>
          </a:stretch>
        </p:blipFill>
        <p:spPr>
          <a:xfrm>
            <a:off x="0" y="5843"/>
            <a:ext cx="1383690" cy="1314525"/>
          </a:xfrm>
          <a:prstGeom prst="rect"/>
          <a:ln w="12700">
            <a:miter lim="400000"/>
          </a:ln>
        </p:spPr>
      </p:pic>
      <p:sp>
        <p:nvSpPr>
          <p:cNvPr id="13" name="Title Text">
            <a:extLst>
              <a:ext uri="{FF2B5EF4-FFF2-40B4-BE49-F238E27FC236}">
                <a16:creationId xmlns:a16="http://schemas.microsoft.com/office/drawing/2014/main" id="{2C193D48-F75B-004C-AC01-8E7837C8A8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754" y="1435725"/>
            <a:ext cx="10235286" cy="712053"/>
          </a:xfrm>
          <a:prstGeom prst="rect"/>
        </p:spPr>
        <p:txBody>
          <a:bodyPr>
            <a:normAutofit/>
          </a:bodyPr>
          <a:lstStyle>
            <a:lvl1pPr>
              <a:defRPr sz="30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Body Level One…">
            <a:extLst>
              <a:ext uri="{FF2B5EF4-FFF2-40B4-BE49-F238E27FC236}">
                <a16:creationId xmlns:a16="http://schemas.microsoft.com/office/drawing/2014/main" id="{1116E2F3-FDE7-F543-9A22-F300EDD5AD2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679754" y="2361936"/>
            <a:ext cx="10235286" cy="3766303"/>
          </a:xfrm>
          <a:prstGeom prst="rect"/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2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4500" indent="0">
              <a:buNone/>
              <a:defRPr sz="22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t>Body Level On</a:t>
            </a:r>
            <a:r>
              <a:rPr lang="en-US" dirty="1"/>
              <a:t>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1F16216-2112-8F4A-97D3-73E5E8282A8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>
            <a:off x="11170272" y="6222093"/>
            <a:ext cx="865363" cy="502722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95270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42E7F84A-1F79-44CB-A8BD-4CF7EB1620C6}"/>
              </a:ext>
            </a:extLst>
          </p:cNvPr>
          <p:cNvSpPr/>
          <p:nvPr userDrawn="1"/>
        </p:nvSpPr>
        <p:spPr>
          <a:xfrm>
            <a:off x="11463336" y="6073593"/>
            <a:ext cx="509588" cy="509588"/>
          </a:xfrm>
          <a:prstGeom prst="ellipse"/>
          <a:solidFill>
            <a:schemeClr val="bg1">
              <a:lumMod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74148A-B429-4E96-9261-FC2A15A40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1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AC269-1404-4D0B-A505-0C05A6955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1"/>
              <a:t>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BB637-DD45-4BCD-9AF1-7B498C6AC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975" y="6307840"/>
            <a:ext cx="2743200" cy="365125"/>
          </a:xfrm>
          <a:prstGeom prst="rect"/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dirty="1"/>
              <a:t>Hirschfeld Kraemer LLP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C96EE-D9CA-4DC9-B177-B35ACC351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3811" y="6104459"/>
            <a:ext cx="561975" cy="443094"/>
          </a:xfrm>
          <a:prstGeom prst="rect"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effectLst>
                  <a:outerShdw blurRad="38100" dir="2700000" dist="381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defRPr>
            </a:lvl1pPr>
          </a:lstStyle>
          <a:p>
            <a:fld id="{2C5E145F-AFC8-4DA8-9069-19E29C089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4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bg1">
              <a:lumMod val="50000"/>
            </a:schemeClr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3200" b="1" kern="1200">
          <a:solidFill>
            <a:schemeClr val="bg1">
              <a:lumMod val="50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5715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C00"/>
        </a:buClr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75000"/>
          </a:schemeClr>
        </a:buClr>
        <a:buSzPct val="60000"/>
        <a:buFont typeface="Wingdings" panose="05000000000000000000" pitchFamily="2" charset="2"/>
        <a:buChar char="§"/>
        <a:defRPr sz="2400" i="1" kern="1200">
          <a:solidFill>
            <a:schemeClr val="bg1">
              <a:lumMod val="50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2573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60000"/>
            <a:lumOff val="40000"/>
          </a:schemeClr>
        </a:buClr>
        <a:buSzPct val="85000"/>
        <a:buFont typeface="Arial" panose="020b0604020202020204" pitchFamily="34" charset="0"/>
        <a:buChar char="•"/>
        <a:defRPr sz="2000" b="0" kern="1200">
          <a:solidFill>
            <a:schemeClr val="bg1">
              <a:lumMod val="50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hyperlink" Target="mailto:gk@hkemploymentlaw.com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RESENTATION TITLE"/>
          <p:cNvSpPr txBox="1">
            <a:spLocks noGrp="1"/>
          </p:cNvSpPr>
          <p:nvPr>
            <p:ph type="ctrTitle"/>
          </p:nvPr>
        </p:nvSpPr>
        <p:spPr>
          <a:xfrm>
            <a:off x="1344706" y="1891554"/>
            <a:ext cx="9144000" cy="3012140"/>
          </a:xfrm>
          <a:prstGeom prst="rect"/>
        </p:spPr>
        <p:txBody>
          <a:bodyPr>
            <a:noAutofit/>
          </a:bodyPr>
          <a:lstStyle>
            <a:lvl1pPr defTabSz="739378">
              <a:defRPr sz="13050"/>
            </a:lvl1pPr>
          </a:lstStyle>
          <a:p>
            <a:r>
              <a:rPr lang="en-US" sz="4000" dirty="1"/>
              <a:t>Shaping Hearts, </a:t>
            </a:r>
            <a:r>
              <a:rPr lang="en-US" sz="4000" kern="0" dirty="1"/>
              <a:t>Minds</a:t>
            </a:r>
            <a:r>
              <a:rPr lang="en-US" sz="4000" dirty="1"/>
              <a:t>…and Firm Cultures:  Effective Prevention Training in the #MeToo Era</a:t>
            </a:r>
            <a:br>
              <a:rPr lang="en-US" sz="4000" dirty="1"/>
            </a:br>
            <a:r>
              <a:rPr lang="en-US" sz="2400" dirty="1"/>
              <a:t>Association of Legal Administrators</a:t>
            </a:r>
            <a:br>
              <a:rPr lang="en-US" sz="4000" dirty="1"/>
            </a:br>
            <a:r>
              <a:rPr lang="en-US" sz="2400" dirty="1"/>
              <a:t>February 4, 2020</a:t>
            </a:r>
            <a:endParaRPr sz="2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8F846-7EF1-784A-A5AD-E25880A74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693"/>
            <a:ext cx="9144000" cy="1102660"/>
          </a:xfrm>
          <a:prstGeom prst="rect"/>
        </p:spPr>
        <p:txBody>
          <a:bodyPr>
            <a:normAutofit fontScale="62500" lnSpcReduction="20000"/>
          </a:bodyPr>
          <a:lstStyle>
            <a:lvl1pPr marL="0" indent="0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en-US" sz="2000" dirty="1"/>
              <a:t>Glen E. Kraemer</a:t>
            </a:r>
            <a:br>
              <a:rPr lang="en-US" sz="2000" dirty="1"/>
            </a:br>
            <a:r>
              <a:rPr lang="en-US" sz="2000" dirty="1"/>
              <a:t>Hirschfeld Kraemer LLP</a:t>
            </a:r>
            <a:br>
              <a:rPr lang="en-US" sz="2000" dirty="1"/>
            </a:br>
            <a:r>
              <a:rPr lang="en-US" sz="2000" dirty="1"/>
              <a:t>233 Wilshire Blvd., Ste. 600</a:t>
            </a:r>
          </a:p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en-US" sz="2000" dirty="1"/>
              <a:t>Santa Monica, CA  90401</a:t>
            </a:r>
          </a:p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en-US" sz="2000" dirty="1"/>
              <a:t>(310) 255-1800 </a:t>
            </a:r>
            <a:r>
              <a:rPr lang="en-US" sz="2000" dirty="1">
                <a:sym typeface="Wingdings" panose="05000000000000000000" pitchFamily="2" charset="2"/>
              </a:rPr>
              <a:t> </a:t>
            </a:r>
            <a:r>
              <a:rPr lang="en-US" sz="2000" dirty="1"/>
              <a:t>gk@HKemploymentlaw.com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B1342-4659-4E5B-82A7-782DCE26F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1"/>
              <a:t>Dustin Hoffman is out of luck…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901DA-56DC-4A9B-A524-36DC99718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b="0" dirty="1"/>
              <a:t>The invalid “defense doctrine” of cultural and workplace “context”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b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b="0" dirty="1"/>
              <a:t>Legal Forecast:</a:t>
            </a:r>
          </a:p>
          <a:p>
            <a:pPr marL="914400" lvl="1" indent="-457200">
              <a:spcBef>
                <a:spcPct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1">
                <a:solidFill>
                  <a:schemeClr val="tx1"/>
                </a:solidFill>
              </a:rPr>
              <a:t>In assessing the existence of a hostile environment, the courts will only consider the nature of the workplace </a:t>
            </a:r>
            <a:r>
              <a:rPr lang="en-US" b="1" dirty="1">
                <a:solidFill>
                  <a:schemeClr val="tx1"/>
                </a:solidFill>
              </a:rPr>
              <a:t>when</a:t>
            </a:r>
            <a:r>
              <a:rPr lang="en-US" dirty="1">
                <a:solidFill>
                  <a:schemeClr val="tx1"/>
                </a:solidFill>
              </a:rPr>
              <a:t> engaging in or witnessing </a:t>
            </a:r>
            <a:r>
              <a:rPr lang="en-US" b="1" dirty="1">
                <a:solidFill>
                  <a:schemeClr val="tx1"/>
                </a:solidFill>
              </a:rPr>
              <a:t>sexual conduct or commentary is essential to the performance of the employee’s job duties </a:t>
            </a:r>
          </a:p>
        </p:txBody>
      </p:sp>
    </p:spTree>
    <p:extLst>
      <p:ext uri="{BB962C8B-B14F-4D97-AF65-F5344CB8AC3E}">
        <p14:creationId xmlns:p14="http://schemas.microsoft.com/office/powerpoint/2010/main" val="34633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13823"/>
            <a:ext cx="10582275" cy="1447424"/>
          </a:xfrm>
        </p:spPr>
        <p:txBody>
          <a:bodyPr>
            <a:normAutofit/>
          </a:bodyPr>
          <a:lstStyle/>
          <a:p>
            <a:r>
              <a:rPr lang="en-US" sz="3600" dirty="1"/>
              <a:t>Prevention Training: Things that Really Worked…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b="0" dirty="1"/>
              <a:t>Managing Partner thoughtfully participated in </a:t>
            </a:r>
            <a:r>
              <a:rPr lang="en-US" sz="2000" dirty="1"/>
              <a:t>bullying prevention</a:t>
            </a:r>
            <a:r>
              <a:rPr lang="en-US" sz="2000" b="0" dirty="1"/>
              <a:t> sessions for large corporation:</a:t>
            </a:r>
          </a:p>
          <a:p>
            <a:pPr>
              <a:lnSpc>
                <a:spcPct val="120000"/>
              </a:lnSpc>
            </a:pPr>
            <a:r>
              <a:rPr lang="en-US" sz="2000" b="0" dirty="1"/>
              <a:t>Made a </a:t>
            </a:r>
            <a:r>
              <a:rPr lang="en-US" sz="2000" dirty="1"/>
              <a:t>point of attending </a:t>
            </a:r>
            <a:r>
              <a:rPr lang="en-US" sz="2000" b="0" dirty="1"/>
              <a:t>the session with mid-level managers/associate attorneys in addition to attending the executive briefing session</a:t>
            </a:r>
          </a:p>
          <a:p>
            <a:pPr>
              <a:lnSpc>
                <a:spcPct val="120000"/>
              </a:lnSpc>
            </a:pPr>
            <a:r>
              <a:rPr lang="en-US" sz="2000" b="0" dirty="1"/>
              <a:t>Highly </a:t>
            </a:r>
            <a:r>
              <a:rPr lang="en-US" sz="2000" dirty="1"/>
              <a:t>visible</a:t>
            </a:r>
          </a:p>
          <a:p>
            <a:pPr>
              <a:lnSpc>
                <a:spcPct val="120000"/>
              </a:lnSpc>
            </a:pPr>
            <a:r>
              <a:rPr lang="en-US" sz="2000" dirty="1"/>
              <a:t>Active</a:t>
            </a:r>
            <a:r>
              <a:rPr lang="en-US" sz="2000" b="0" dirty="1"/>
              <a:t> participant</a:t>
            </a:r>
          </a:p>
          <a:p>
            <a:pPr>
              <a:lnSpc>
                <a:spcPct val="120000"/>
              </a:lnSpc>
            </a:pPr>
            <a:r>
              <a:rPr lang="en-US" sz="2000" dirty="1"/>
              <a:t>Made “admissions”</a:t>
            </a:r>
            <a:r>
              <a:rPr lang="en-US" sz="2000" b="0" dirty="1"/>
              <a:t> half-way through the program re perceptions he had created, regardless of absence of malicious intent</a:t>
            </a:r>
          </a:p>
          <a:p>
            <a:pPr>
              <a:lnSpc>
                <a:spcPct val="120000"/>
              </a:lnSpc>
            </a:pPr>
            <a:r>
              <a:rPr lang="en-US" sz="2000" b="0" dirty="1"/>
              <a:t>Let me make fun of him without firing me (that was kinda fun…)</a:t>
            </a:r>
          </a:p>
          <a:p>
            <a:pPr>
              <a:lnSpc>
                <a:spcPct val="120000"/>
              </a:lnSpc>
            </a:pPr>
            <a:r>
              <a:rPr lang="en-US" sz="2000" dirty="1"/>
              <a:t>Sent out letter after initial training re importance,</a:t>
            </a:r>
            <a:r>
              <a:rPr lang="en-US" sz="2000" b="0" dirty="1"/>
              <a:t> opportunity for make-ups</a:t>
            </a:r>
          </a:p>
          <a:p>
            <a:pPr>
              <a:lnSpc>
                <a:spcPct val="120000"/>
              </a:lnSpc>
            </a:pPr>
            <a:r>
              <a:rPr lang="en-US" sz="2000" dirty="1"/>
              <a:t>Endorsed an effectiveness evaluation</a:t>
            </a:r>
            <a:r>
              <a:rPr lang="en-US" sz="2000" b="0" dirty="1"/>
              <a:t> four months later to see if leadership principles had been promoted by law firm admin, supported recognition of supervisors who proved particularly adept at solving problems without unnecessary escalation</a:t>
            </a:r>
          </a:p>
        </p:txBody>
      </p:sp>
    </p:spTree>
    <p:extLst>
      <p:ext uri="{BB962C8B-B14F-4D97-AF65-F5344CB8AC3E}">
        <p14:creationId xmlns:p14="http://schemas.microsoft.com/office/powerpoint/2010/main" val="213779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066799" y="13823"/>
            <a:ext cx="10582275" cy="1339848"/>
          </a:xfrm>
        </p:spPr>
        <p:txBody>
          <a:bodyPr>
            <a:noAutofit/>
          </a:bodyPr>
          <a:lstStyle/>
          <a:p>
            <a:r>
              <a:rPr lang="en-US" altLang="en-US" sz="3600" dirty="1"/>
              <a:t>Best Practices Leadership: Respect = Reporting and Resolution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1"/>
            </a:pPr>
            <a:r>
              <a:rPr lang="en-US" altLang="en-US" b="0" dirty="1"/>
              <a:t>Empathic leadership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altLang="en-US" dirty="1"/>
              <a:t>Sheds the “veneer” of supervisory authority</a:t>
            </a:r>
          </a:p>
          <a:p>
            <a:pPr>
              <a:buFont typeface="+mj-lt"/>
              <a:buAutoNum type="arabicPeriod" startAt="1"/>
            </a:pPr>
            <a:r>
              <a:rPr lang="en-US" altLang="en-US" b="0" dirty="1"/>
              <a:t>Communicates goals and evaluation criteria in a clear manner, and on a timely basis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altLang="en-US" dirty="1"/>
              <a:t>Uses “just cause” techniques</a:t>
            </a:r>
          </a:p>
          <a:p>
            <a:pPr>
              <a:buFont typeface="+mj-lt"/>
              <a:buAutoNum type="arabicPeriod" startAt="1"/>
            </a:pPr>
            <a:r>
              <a:rPr lang="en-US" altLang="en-US" b="0" dirty="1"/>
              <a:t>Generates trust, someone who is sought out by others to effectively resolve conflicts without unnecessary escalation</a:t>
            </a:r>
          </a:p>
        </p:txBody>
      </p:sp>
    </p:spTree>
    <p:extLst>
      <p:ext uri="{BB962C8B-B14F-4D97-AF65-F5344CB8AC3E}">
        <p14:creationId xmlns:p14="http://schemas.microsoft.com/office/powerpoint/2010/main" val="171196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1"/>
              <a:t>Prevention and Response Through Best Practices Leadership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en-US" b="0" dirty="1"/>
              <a:t>Actively advocates for employee health and welfare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altLang="en-US" b="0" dirty="1"/>
              <a:t>Unafraid of confronting unfairness and holding bullies accountable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altLang="en-US" b="0" dirty="1"/>
              <a:t>Detail-oriented – takes time to know the facts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altLang="en-US" b="0" dirty="1"/>
              <a:t>Patient, good listener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altLang="en-US" b="0" dirty="1"/>
              <a:t>Kindness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60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2FC24-501F-42F2-8A5C-02AB1B4B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3823"/>
            <a:ext cx="10582275" cy="1528106"/>
          </a:xfrm>
        </p:spPr>
        <p:txBody>
          <a:bodyPr>
            <a:noAutofit/>
          </a:bodyPr>
          <a:lstStyle/>
          <a:p>
            <a:r>
              <a:rPr lang="en-US" sz="3600" dirty="1"/>
              <a:t>The “Reasonable Person” and “Reasonable Woman”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83B72-BA53-4FDB-9724-A99C3D7D7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b="0" dirty="1"/>
              <a:t>No disrespect, but executives, managers, supervisors (and you?) are not the “reasonable person…”</a:t>
            </a:r>
          </a:p>
          <a:p>
            <a:pPr>
              <a:lnSpc>
                <a:spcPct val="120000"/>
              </a:lnSpc>
            </a:pPr>
            <a:endParaRPr lang="en-US" b="0"/>
          </a:p>
          <a:p>
            <a:pPr>
              <a:lnSpc>
                <a:spcPct val="120000"/>
              </a:lnSpc>
            </a:pPr>
            <a:r>
              <a:rPr lang="en-US" b="0" dirty="1"/>
              <a:t>Do NOT manage by the “reasonable person” test:  we need to create a harassment-free environment even if employee is not “reasonable” under legal standard</a:t>
            </a:r>
          </a:p>
          <a:p>
            <a:pPr>
              <a:lnSpc>
                <a:spcPct val="120000"/>
              </a:lnSpc>
            </a:pPr>
            <a:endParaRPr lang="en-US" b="0"/>
          </a:p>
          <a:p>
            <a:pPr>
              <a:lnSpc>
                <a:spcPct val="120000"/>
              </a:lnSpc>
            </a:pPr>
            <a:r>
              <a:rPr lang="en-US" b="0" dirty="1"/>
              <a:t>May not be able to correct or prevent for the most hypersensitive individual, but that’s very rare – and we need to be aware and as responsive as possible…</a:t>
            </a:r>
          </a:p>
          <a:p>
            <a:pPr>
              <a:lnSpc>
                <a:spcPct val="120000"/>
              </a:lnSpc>
            </a:pPr>
            <a:endParaRPr lang="en-US" b="0"/>
          </a:p>
          <a:p>
            <a:pPr>
              <a:lnSpc>
                <a:spcPct val="120000"/>
              </a:lnSpc>
            </a:pPr>
            <a:r>
              <a:rPr lang="en-US" b="0" i="1" dirty="1"/>
              <a:t>Ellison v. Brady </a:t>
            </a:r>
            <a:r>
              <a:rPr lang="en-US" b="0" dirty="1"/>
              <a:t>and the “Reasonable Woman” Standard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7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1"/>
              <a:t>Final Thoughts: Move From the Reactive to the Proactive…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0" dirty="1"/>
              <a:t>Don’t be an unengaged “bystander” (standing idly by, looking away) – it aids and abets</a:t>
            </a:r>
          </a:p>
          <a:p>
            <a:pPr lvl="1">
              <a:spcAft>
                <a:spcPts val="1200"/>
              </a:spcAft>
              <a:buClr>
                <a:schemeClr val="accent2">
                  <a:lumMod val="50000"/>
                </a:schemeClr>
              </a:buClr>
            </a:pPr>
            <a:r>
              <a:rPr lang="en-US" dirty="1"/>
              <a:t>Be an </a:t>
            </a:r>
            <a:r>
              <a:rPr lang="en-US" b="1" dirty="1"/>
              <a:t>“Upstander”</a:t>
            </a:r>
          </a:p>
          <a:p>
            <a:pPr lvl="1">
              <a:spcAft>
                <a:spcPts val="1200"/>
              </a:spcAft>
              <a:buClr>
                <a:schemeClr val="accent2">
                  <a:lumMod val="50000"/>
                </a:schemeClr>
              </a:buClr>
            </a:pPr>
            <a:r>
              <a:rPr lang="en-US" dirty="1"/>
              <a:t>Shed the Veneer of Supervisory Authority – </a:t>
            </a:r>
            <a:r>
              <a:rPr lang="en-US" b="1" dirty="1"/>
              <a:t>the “Loved One” Litmus Test</a:t>
            </a:r>
          </a:p>
          <a:p>
            <a:pPr lvl="2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2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9152-9155-42AF-ACE6-C2F632FE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95C97A-D32A-459A-B7B6-4C19E2D8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145F-AFC8-4DA8-9069-19E29C089BC4}" type="slidenum">
              <a:rPr lang="en-US" smtClean="0"/>
              <a:t>16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81EAB-2A31-4D14-B35C-E207ECD20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1"/>
              <a:t>Glen E. Kraemer</a:t>
            </a:r>
          </a:p>
          <a:p>
            <a:r>
              <a:rPr lang="en-US" i="1" dirty="1">
                <a:hlinkClick r:id="rId2"/>
              </a:rPr>
              <a:t>gk@hkemploymentlaw.com</a:t>
            </a:r>
            <a:endParaRPr lang="en-US" i="1"/>
          </a:p>
          <a:p>
            <a:r>
              <a:rPr lang="en-US" i="1" dirty="1"/>
              <a:t>310-255-1800</a:t>
            </a:r>
          </a:p>
        </p:txBody>
      </p:sp>
    </p:spTree>
    <p:extLst>
      <p:ext uri="{BB962C8B-B14F-4D97-AF65-F5344CB8AC3E}">
        <p14:creationId xmlns:p14="http://schemas.microsoft.com/office/powerpoint/2010/main" val="224219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00CBD-2D5C-4B26-A577-A49DFE5CD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3823"/>
            <a:ext cx="10582275" cy="1653612"/>
          </a:xfrm>
        </p:spPr>
        <p:txBody>
          <a:bodyPr>
            <a:noAutofit/>
          </a:bodyPr>
          <a:lstStyle/>
          <a:p>
            <a:r>
              <a:rPr lang="en-US" sz="3200" dirty="1"/>
              <a:t>Preliminary Thoughts: Toward An Advanced Understanding of Workplace Harassment and Gender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93DAA-D4C2-4310-BB58-D1243BBC4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37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b="0" dirty="1"/>
              <a:t>The eruption of legally-mandated prevention training should be seen as an opportunity, not an obligation!</a:t>
            </a:r>
          </a:p>
          <a:p>
            <a:pPr>
              <a:lnSpc>
                <a:spcPct val="120000"/>
              </a:lnSpc>
            </a:pPr>
            <a:r>
              <a:rPr lang="en-US" b="0" dirty="1"/>
              <a:t>TimesUp indeed!  This is your opportunity to correct the misunderstanding of consent, “welcomeness,” and confront head on the historical legacies of gender and power</a:t>
            </a:r>
          </a:p>
          <a:p>
            <a:pPr>
              <a:lnSpc>
                <a:spcPct val="120000"/>
              </a:lnSpc>
            </a:pPr>
            <a:r>
              <a:rPr lang="en-US" b="0" dirty="1"/>
              <a:t>“Excellence in leadership and managerial communication” – using the eradication of abusive conduct as the foundation for transformational education</a:t>
            </a:r>
          </a:p>
        </p:txBody>
      </p:sp>
    </p:spTree>
    <p:extLst>
      <p:ext uri="{BB962C8B-B14F-4D97-AF65-F5344CB8AC3E}">
        <p14:creationId xmlns:p14="http://schemas.microsoft.com/office/powerpoint/2010/main" val="384426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B6BC6-0476-4752-9839-B616E27E8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3DB46-0477-4212-84C7-7CF71FCDA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1F243-FBFE-4807-8048-3430CA8B6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3822"/>
            <a:ext cx="10582275" cy="1608789"/>
          </a:xfrm>
        </p:spPr>
        <p:txBody>
          <a:bodyPr>
            <a:noAutofit/>
          </a:bodyPr>
          <a:lstStyle/>
          <a:p>
            <a:r>
              <a:rPr lang="en-US" sz="3600" dirty="1">
                <a:latin typeface="Snap ITC" panose="04040a07060a02020202" pitchFamily="82" charset="0"/>
              </a:rPr>
              <a:t>Anti-Harassment Legislative Earthquakes</a:t>
            </a:r>
            <a:r>
              <a:rPr lang="en-US" sz="3600" dirty="1"/>
              <a:t>: Strongest-ever Protections Ripple Across the U.S.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91EB7-5C48-4F25-A997-71351EC69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600" b="0" dirty="1"/>
              <a:t>Example: In NY and CA, Anti-abusive conduct training now mandated for all employees of small and large employers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1600" b="0"/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600" b="0" dirty="1"/>
              <a:t>Example:  New CA Law - Remember: California “declares” legislative intent (Gov’t Code 12923) to drop:</a:t>
            </a:r>
          </a:p>
          <a:p>
            <a:pPr lvl="1"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b="0" dirty="1"/>
              <a:t>“severe or pervasive” legal standard (now specifically rejected in N.Y.)</a:t>
            </a:r>
          </a:p>
          <a:p>
            <a:pPr lvl="1"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1600" b="0"/>
          </a:p>
          <a:p>
            <a:pPr lvl="1"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b="0" dirty="1"/>
              <a:t>The Stray Remarks Doctrine: </a:t>
            </a:r>
            <a:r>
              <a:rPr lang="en-US" sz="1600" dirty="1"/>
              <a:t>a single incident of verbal harassing conduct may now be sufficient to show the existence of a hostile work environment</a:t>
            </a:r>
          </a:p>
          <a:p>
            <a:pPr lvl="1"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1600" b="0"/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b="0" dirty="1"/>
              <a:t>And CA legislature “suggests” that the definition of harassment should be expanded: </a:t>
            </a:r>
          </a:p>
          <a:p>
            <a:pPr marL="457200" lvl="1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1600" dirty="1">
                <a:solidFill>
                  <a:schemeClr val="tx1"/>
                </a:solidFill>
              </a:rPr>
              <a:t>…harassment creates a hostile, offensive, oppressive, or intimidating work environment…when the harassing conduct sufficiently offends, humiliates, distresses, or intrudes upon its victim, so as to </a:t>
            </a:r>
            <a:r>
              <a:rPr lang="en-US" sz="1600" b="1" dirty="1">
                <a:solidFill>
                  <a:schemeClr val="tx1"/>
                </a:solidFill>
              </a:rPr>
              <a:t>disrupt the victim’s emotional tranquility in the workplace</a:t>
            </a:r>
            <a:r>
              <a:rPr lang="en-US" sz="1600" dirty="1">
                <a:solidFill>
                  <a:schemeClr val="tx1"/>
                </a:solidFill>
              </a:rPr>
              <a:t>, affect the victim’s ability to perform the job </a:t>
            </a:r>
            <a:r>
              <a:rPr lang="en-US" sz="1600" b="1" dirty="1">
                <a:solidFill>
                  <a:schemeClr val="tx1"/>
                </a:solidFill>
              </a:rPr>
              <a:t>as usual</a:t>
            </a:r>
            <a:r>
              <a:rPr lang="en-US" sz="1600" dirty="1">
                <a:solidFill>
                  <a:schemeClr val="tx1"/>
                </a:solidFill>
              </a:rPr>
              <a:t>, or otherwise interfere with and </a:t>
            </a:r>
            <a:r>
              <a:rPr lang="en-US" sz="1600" b="1" dirty="1">
                <a:solidFill>
                  <a:schemeClr val="tx1"/>
                </a:solidFill>
              </a:rPr>
              <a:t>undermine the victim’s personal sense of well-being</a:t>
            </a:r>
            <a:r>
              <a:rPr lang="en-US" sz="1600" dirty="1">
                <a:solidFill>
                  <a:schemeClr val="tx1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07661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3F14B-4C50-4E41-9821-1FEC590C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1"/>
              <a:t>Reimagining Prevention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70B70-9B0D-47FE-9192-9E6609AD1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8118"/>
            <a:ext cx="10515600" cy="489472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1"/>
              <a:t>Key Findings of the June 2016 EEOC Task Force Report by Commissioners Feldblum and Lipnick: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1"/>
              <a:t>Training Must Change. Most training hasn’t worked as prevention tool - too focused on simply avoiding legal liability. </a:t>
            </a:r>
          </a:p>
          <a:p>
            <a:pPr>
              <a:lnSpc>
                <a:spcPct val="120000"/>
              </a:lnSpc>
            </a:pPr>
            <a:endParaRPr lang="en-US"/>
          </a:p>
          <a:p>
            <a:pPr lvl="1">
              <a:lnSpc>
                <a:spcPct val="120000"/>
              </a:lnSpc>
              <a:buClr>
                <a:schemeClr val="accent2">
                  <a:lumMod val="50000"/>
                </a:schemeClr>
              </a:buClr>
            </a:pPr>
            <a:r>
              <a:rPr lang="en-US" sz="2900" dirty="1"/>
              <a:t>Still believe in training…but “ineffective training can be unhelpful or even counterproductive. However, even effective training cannot occur in a vacuum - it must be part of a holistic culture of non-harassment that starts at the top.”</a:t>
            </a:r>
          </a:p>
          <a:p>
            <a:pPr lvl="1">
              <a:lnSpc>
                <a:spcPct val="120000"/>
              </a:lnSpc>
              <a:buClr>
                <a:schemeClr val="accent2">
                  <a:lumMod val="50000"/>
                </a:schemeClr>
              </a:buClr>
            </a:pPr>
            <a:r>
              <a:rPr lang="en-US" sz="2900" dirty="1"/>
              <a:t>“One size does not fit all: Should be tailored to the specific workforce, and to different cohorts of employees.”</a:t>
            </a:r>
          </a:p>
          <a:p>
            <a:pPr lvl="1">
              <a:lnSpc>
                <a:spcPct val="120000"/>
              </a:lnSpc>
              <a:buClr>
                <a:schemeClr val="accent2">
                  <a:lumMod val="50000"/>
                </a:schemeClr>
              </a:buClr>
            </a:pPr>
            <a:r>
              <a:rPr lang="en-US" sz="2900" dirty="1"/>
              <a:t>“When trained correctly, middle-managers and first-line supervisors in particular can be an employer's most valuable resource in preventing and stopping harassment.”</a:t>
            </a:r>
          </a:p>
          <a:p>
            <a:pPr lvl="1">
              <a:lnSpc>
                <a:spcPct val="120000"/>
              </a:lnSpc>
            </a:pPr>
            <a:endParaRPr lang="en-US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1"/>
              <a:t>New and Different Approaches to Training Should Be Explored:</a:t>
            </a:r>
          </a:p>
          <a:p>
            <a:pPr lvl="1">
              <a:lnSpc>
                <a:spcPct val="120000"/>
              </a:lnSpc>
              <a:buClr>
                <a:schemeClr val="accent2">
                  <a:lumMod val="50000"/>
                </a:schemeClr>
              </a:buClr>
            </a:pPr>
            <a:r>
              <a:rPr lang="en-US" sz="2900" dirty="1"/>
              <a:t>Bystander (“upstander”) intervention training – recommended under the new FEHA provision (borrowing from Title IX)</a:t>
            </a:r>
          </a:p>
          <a:p>
            <a:pPr lvl="1">
              <a:lnSpc>
                <a:spcPct val="120000"/>
              </a:lnSpc>
              <a:buClr>
                <a:schemeClr val="accent2">
                  <a:lumMod val="50000"/>
                </a:schemeClr>
              </a:buClr>
            </a:pPr>
            <a:r>
              <a:rPr lang="en-US" sz="2900" dirty="1"/>
              <a:t>Workplace "civility training” not a focus on employment non-discrimination laws, but rather on promoting respect and civility in the workplace generally (anti-bullying)</a:t>
            </a:r>
          </a:p>
        </p:txBody>
      </p:sp>
    </p:spTree>
    <p:extLst>
      <p:ext uri="{BB962C8B-B14F-4D97-AF65-F5344CB8AC3E}">
        <p14:creationId xmlns:p14="http://schemas.microsoft.com/office/powerpoint/2010/main" val="347354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13822"/>
            <a:ext cx="10582275" cy="1465353"/>
          </a:xfrm>
        </p:spPr>
        <p:txBody>
          <a:bodyPr>
            <a:noAutofit/>
          </a:bodyPr>
          <a:lstStyle/>
          <a:p>
            <a:r>
              <a:rPr lang="en-US" sz="3600" dirty="1"/>
              <a:t>Time for Action: Your Responsibilities in this Watershed Moment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1"/>
              <a:t>In light of new legal momentum, how should we think about sexual harassment now?</a:t>
            </a:r>
          </a:p>
          <a:p>
            <a:r>
              <a:rPr lang="en-US" b="0" dirty="1"/>
              <a:t>How should employers plan and prepare for the inevitable aftershocks?</a:t>
            </a:r>
          </a:p>
          <a:p>
            <a:r>
              <a:rPr lang="en-US" b="0" dirty="1"/>
              <a:t>What you need to know – and what you need to teach: new perspectives on understanding and responding to abusive conduct</a:t>
            </a:r>
          </a:p>
        </p:txBody>
      </p:sp>
    </p:spTree>
    <p:extLst>
      <p:ext uri="{BB962C8B-B14F-4D97-AF65-F5344CB8AC3E}">
        <p14:creationId xmlns:p14="http://schemas.microsoft.com/office/powerpoint/2010/main" val="333545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FD9B0-BC9B-4B01-9867-0FBE3319C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1"/>
              <a:t>The First Question: How to “Deliver”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83F70-AB33-4A37-BEE8-09EE4E770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b="0" dirty="1"/>
              <a:t>Do not automatically default to online training</a:t>
            </a:r>
          </a:p>
          <a:p>
            <a:pPr lvl="1">
              <a:lnSpc>
                <a:spcPct val="110000"/>
              </a:lnSpc>
              <a:buClr>
                <a:schemeClr val="accent2">
                  <a:lumMod val="50000"/>
                </a:schemeClr>
              </a:buClr>
            </a:pPr>
            <a:r>
              <a:rPr lang="en-US" dirty="1"/>
              <a:t>Engagement, passionate, credible experts have greater chance of producing deeper understanding and motivating necessary behavioral changes</a:t>
            </a:r>
          </a:p>
          <a:p>
            <a:pPr>
              <a:lnSpc>
                <a:spcPct val="110000"/>
              </a:lnSpc>
            </a:pPr>
            <a:r>
              <a:rPr lang="en-US" b="0" dirty="1"/>
              <a:t>Train pursuant to the law of the state you operate in that is most robust in protecting the rights of employees</a:t>
            </a:r>
          </a:p>
          <a:p>
            <a:pPr>
              <a:lnSpc>
                <a:spcPct val="110000"/>
              </a:lnSpc>
            </a:pPr>
            <a:r>
              <a:rPr lang="en-US" b="0" dirty="1"/>
              <a:t>Even when not required in a given jurisdiction, strive to train all employees, not just supervisors</a:t>
            </a:r>
          </a:p>
        </p:txBody>
      </p:sp>
    </p:spTree>
    <p:extLst>
      <p:ext uri="{BB962C8B-B14F-4D97-AF65-F5344CB8AC3E}">
        <p14:creationId xmlns:p14="http://schemas.microsoft.com/office/powerpoint/2010/main" val="315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716A-DC82-4390-82D2-E92E3046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3822"/>
            <a:ext cx="10582275" cy="1563965"/>
          </a:xfrm>
        </p:spPr>
        <p:txBody>
          <a:bodyPr>
            <a:noAutofit/>
          </a:bodyPr>
          <a:lstStyle/>
          <a:p>
            <a:r>
              <a:rPr lang="en-US" sz="3600" dirty="1"/>
              <a:t>The Essential “Content” Question: Addressing Expanding Definitions of Hostile Environment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C3C3A-524C-44A2-BDFA-6469D3912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1"/>
              <a:t>Let’s explore some </a:t>
            </a:r>
            <a:r>
              <a:rPr lang="en-US" b="0" u="sng" dirty="1"/>
              <a:t>training hypotheticals</a:t>
            </a:r>
            <a:r>
              <a:rPr lang="en-US" b="0" dirty="1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/>
          </a:p>
          <a:p>
            <a:pPr marL="914400">
              <a:buFont typeface="Wingdings" panose="05000000000000000000" pitchFamily="2" charset="2"/>
              <a:buChar char="Ø"/>
            </a:pPr>
            <a:r>
              <a:rPr lang="en-US" dirty="1"/>
              <a:t>Compliments: </a:t>
            </a:r>
            <a:r>
              <a:rPr lang="en-US" b="0" dirty="1"/>
              <a:t>The good, the bad, the harassing</a:t>
            </a:r>
          </a:p>
          <a:p>
            <a:pPr marL="914400">
              <a:buFont typeface="Wingdings" panose="05000000000000000000" pitchFamily="2" charset="2"/>
              <a:buChar char="Ø"/>
            </a:pPr>
            <a:r>
              <a:rPr lang="en-US" dirty="1"/>
              <a:t>A single remark: </a:t>
            </a:r>
            <a:r>
              <a:rPr lang="en-US" b="0" dirty="1"/>
              <a:t>malice not required</a:t>
            </a:r>
          </a:p>
          <a:p>
            <a:pPr marL="914400">
              <a:buFont typeface="Wingdings" panose="05000000000000000000" pitchFamily="2" charset="2"/>
              <a:buChar char="Ø"/>
            </a:pPr>
            <a:r>
              <a:rPr lang="en-US" dirty="1"/>
              <a:t>The abuse of power:</a:t>
            </a:r>
          </a:p>
          <a:p>
            <a:pPr marL="1376363" lvl="1">
              <a:buClr>
                <a:schemeClr val="accent2">
                  <a:lumMod val="50000"/>
                </a:schemeClr>
              </a:buClr>
            </a:pPr>
            <a:r>
              <a:rPr lang="en-US" dirty="1"/>
              <a:t>Leering</a:t>
            </a:r>
          </a:p>
          <a:p>
            <a:pPr marL="1376363" lvl="1">
              <a:buClr>
                <a:schemeClr val="accent2">
                  <a:lumMod val="50000"/>
                </a:schemeClr>
              </a:buClr>
            </a:pPr>
            <a:r>
              <a:rPr lang="en-US" dirty="1"/>
              <a:t>When seeking consent is false and malicious</a:t>
            </a:r>
            <a:r>
              <a:rPr lang="en-US" b="1" dirty="1"/>
              <a:t>: the “Louis C.K.” example</a:t>
            </a:r>
          </a:p>
        </p:txBody>
      </p:sp>
    </p:spTree>
    <p:extLst>
      <p:ext uri="{BB962C8B-B14F-4D97-AF65-F5344CB8AC3E}">
        <p14:creationId xmlns:p14="http://schemas.microsoft.com/office/powerpoint/2010/main" val="62715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B1342-4659-4E5B-82A7-782DCE26F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1"/>
              <a:t>No More “One Free Joke…”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901DA-56DC-4A9B-A524-36DC99718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1"/>
              <a:t>Example:  The “severe or pervasive” legal standard is rejected by California</a:t>
            </a:r>
          </a:p>
          <a:p>
            <a:endParaRPr lang="en-US" b="0"/>
          </a:p>
          <a:p>
            <a:r>
              <a:rPr lang="en-US" b="0" dirty="1"/>
              <a:t>The Stray Remarks Doctrine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dirty="1"/>
              <a:t>A single incident of verbal harassing conduct may now be sufficient to show the existence of a hostile work environment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dirty="1"/>
              <a:t>Even a stray remark by a non-supervisor…may be enough</a:t>
            </a:r>
          </a:p>
        </p:txBody>
      </p:sp>
    </p:spTree>
    <p:extLst>
      <p:ext uri="{BB962C8B-B14F-4D97-AF65-F5344CB8AC3E}">
        <p14:creationId xmlns:p14="http://schemas.microsoft.com/office/powerpoint/2010/main" val="95098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Tale" typeface="Microsoft Tai Le"/>
        <a:font script="Arab" typeface="Times New Roman"/>
        <a:font script="Hebr" typeface="Times New Roman"/>
        <a:font script="Bopo" typeface="Microsoft JhengHei"/>
        <a:font script="Telu" typeface="Gautami"/>
        <a:font script="Ethi" typeface="Nyala"/>
        <a:font script="Lisu" typeface="Segoe UI"/>
        <a:font script="Jpan" typeface="游ゴシック Light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MoolBoran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 Light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Tale" typeface="Microsoft Tai Le"/>
        <a:font script="Arab" typeface="Arial"/>
        <a:font script="Hebr" typeface="Arial"/>
        <a:font script="Bopo" typeface="Microsoft JhengHei"/>
        <a:font script="Telu" typeface="Gautami"/>
        <a:font script="Ethi" typeface="Nyala"/>
        <a:font script="Lisu" typeface="Segoe UI"/>
        <a:font script="Jpan" typeface="游ゴシック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DaunPenh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Tale" typeface="Microsoft Tai Le"/>
        <a:font script="Arab" typeface="Times New Roman"/>
        <a:font script="Hebr" typeface="Times New Roman"/>
        <a:font script="Bopo" typeface="Microsoft JhengHei"/>
        <a:font script="Telu" typeface="Gautami"/>
        <a:font script="Ethi" typeface="Nyala"/>
        <a:font script="Lisu" typeface="Segoe UI"/>
        <a:font script="Jpan" typeface="游ゴシック Light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MoolBoran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 Light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Tale" typeface="Microsoft Tai Le"/>
        <a:font script="Arab" typeface="Arial"/>
        <a:font script="Hebr" typeface="Arial"/>
        <a:font script="Bopo" typeface="Microsoft JhengHei"/>
        <a:font script="Telu" typeface="Gautami"/>
        <a:font script="Ethi" typeface="Nyala"/>
        <a:font script="Lisu" typeface="Segoe UI"/>
        <a:font script="Jpan" typeface="游ゴシック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DaunPenh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ABCF17E4B7484C8496872B31B21BA2" ma:contentTypeVersion="13" ma:contentTypeDescription="Create a new document." ma:contentTypeScope="" ma:versionID="a36e39fe43076fb4400ed17c8ca4a64c">
  <xsd:schema xmlns:xsd="http://www.w3.org/2001/XMLSchema" xmlns:xs="http://www.w3.org/2001/XMLSchema" xmlns:p="http://schemas.microsoft.com/office/2006/metadata/properties" xmlns:ns2="b0d0b4d8-dac0-442f-a11d-e01bf3bc84e2" xmlns:ns3="e649193c-9f92-47ef-b741-3f893ccb0712" xmlns:ns4="744202fd-3e75-4cc7-8984-1a5c95849eff" targetNamespace="http://schemas.microsoft.com/office/2006/metadata/properties" ma:root="true" ma:fieldsID="a8a7bfb78a2bb2c511c4745a3e3f18aa" ns2:_="" ns3:_="" ns4:_="">
    <xsd:import namespace="b0d0b4d8-dac0-442f-a11d-e01bf3bc84e2"/>
    <xsd:import namespace="e649193c-9f92-47ef-b741-3f893ccb0712"/>
    <xsd:import namespace="744202fd-3e75-4cc7-8984-1a5c95849ef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2:TaxKeywordTaxHTField" minOccurs="0"/>
                <xsd:element ref="ns2:TaxCatchAll" minOccurs="0"/>
                <xsd:element ref="ns2:Retention_x0020_Date" minOccurs="0"/>
                <xsd:element ref="ns2:_dlc_DocId" minOccurs="0"/>
                <xsd:element ref="ns2:_dlc_DocIdUrl" minOccurs="0"/>
                <xsd:element ref="ns2:_dlc_DocIdPersistId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0b4d8-dac0-442f-a11d-e01bf3bc84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e99fb18b-195f-4cbe-b952-cf12f91f989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7dde1d07-175e-4208-85f5-5974fcc063e7}" ma:internalName="TaxCatchAll" ma:showField="CatchAllData" ma:web="b0d0b4d8-dac0-442f-a11d-e01bf3bc84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tention_x0020_Date" ma:index="19" nillable="true" ma:displayName="Retention Date" ma:default="5 Years" ma:format="Dropdown" ma:internalName="Retention_x0020_Date">
      <xsd:simpleType>
        <xsd:restriction base="dms:Choice">
          <xsd:enumeration value="1 Year"/>
          <xsd:enumeration value="2 Years"/>
          <xsd:enumeration value="3 Years"/>
          <xsd:enumeration value="4 Years"/>
          <xsd:enumeration value="5 Years"/>
          <xsd:enumeration value="6 Years"/>
          <xsd:enumeration value="7 Years"/>
          <xsd:enumeration value="8 Years"/>
          <xsd:enumeration value="9 Years"/>
          <xsd:enumeration value="10 Years"/>
          <xsd:enumeration value="Permanent"/>
        </xsd:restriction>
      </xsd:simple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9193c-9f92-47ef-b741-3f893ccb0712" elementFormDefault="qualified">
    <xsd:import namespace="http://schemas.microsoft.com/office/2006/documentManagement/types"/>
    <xsd:import namespace="http://schemas.microsoft.com/office/infopath/2007/PartnerControls"/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4202fd-3e75-4cc7-8984-1a5c95849e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d0b4d8-dac0-442f-a11d-e01bf3bc84e2"/>
    <TaxKeywordTaxHTField xmlns="b0d0b4d8-dac0-442f-a11d-e01bf3bc84e2">
      <Terms xmlns="http://schemas.microsoft.com/office/infopath/2007/PartnerControls"/>
    </TaxKeywordTaxHTField>
    <Retention_x0020_Date xmlns="b0d0b4d8-dac0-442f-a11d-e01bf3bc84e2">5 Years</Retention_x0020_Date>
    <_dlc_DocId xmlns="b0d0b4d8-dac0-442f-a11d-e01bf3bc84e2">ALADOCS-494294285-2144</_dlc_DocId>
    <_dlc_DocIdUrl xmlns="b0d0b4d8-dac0-442f-a11d-e01bf3bc84e2">
      <Url>https://alanet.sharepoint.com/education/webinars/_layouts/15/DocIdRedir.aspx?ID=ALADOCS-494294285-2144</Url>
      <Description>ALADOCS-494294285-2144</Description>
    </_dlc_DocIdUrl>
  </documentManagement>
</p:properties>
</file>

<file path=customXml/itemProps1.xml><?xml version="1.0" encoding="utf-8"?>
<ds:datastoreItem xmlns:ds="http://schemas.openxmlformats.org/officeDocument/2006/customXml" ds:itemID="{7EBF6442-BCC8-4521-9126-E2CC472BF5D6}"/>
</file>

<file path=customXml/itemProps2.xml><?xml version="1.0" encoding="utf-8"?>
<ds:datastoreItem xmlns:ds="http://schemas.openxmlformats.org/officeDocument/2006/customXml" ds:itemID="{05BD0D0E-5837-41A6-955C-18B28C821983}"/>
</file>

<file path=customXml/itemProps3.xml><?xml version="1.0" encoding="utf-8"?>
<ds:datastoreItem xmlns:ds="http://schemas.openxmlformats.org/officeDocument/2006/customXml" ds:itemID="{312A9F2A-9919-4A63-8BC0-421E94EB222C}"/>
</file>

<file path=customXml/itemProps4.xml><?xml version="1.0" encoding="utf-8"?>
<ds:datastoreItem xmlns:ds="http://schemas.openxmlformats.org/officeDocument/2006/customXml" ds:itemID="{19A91A92-4073-4181-8F8C-BBCF6EEB018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/>
  <Slides>16</Slide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2020-01-28T15:18:24Z</cp:lastPrinted>
  <dcterms:created xsi:type="dcterms:W3CDTF">2020-01-28T15:18:24Z</dcterms:created>
  <dcterms:modified xsi:type="dcterms:W3CDTF">2020-01-28T15:18:24Z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0x010100ECABCF17E4B7484C8496872B31B21BA2</vt:lpwstr>
  </property>
  <property fmtid="{D5CDD505-2E9C-101B-9397-08002B2CF9AE}" pid="3" name="_dlc_DocIdItemGuid">
    <vt:lpwstr>9e83af8d-82b1-434d-b9d6-64d185602470</vt:lpwstr>
  </property>
</Properties>
</file>